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6"/>
  </p:notesMasterIdLst>
  <p:sldIdLst>
    <p:sldId id="256" r:id="rId2"/>
    <p:sldId id="282" r:id="rId3"/>
    <p:sldId id="284" r:id="rId4"/>
    <p:sldId id="257" r:id="rId5"/>
    <p:sldId id="258" r:id="rId6"/>
    <p:sldId id="259" r:id="rId7"/>
    <p:sldId id="263" r:id="rId8"/>
    <p:sldId id="264" r:id="rId9"/>
    <p:sldId id="261" r:id="rId10"/>
    <p:sldId id="285" r:id="rId11"/>
    <p:sldId id="274" r:id="rId12"/>
    <p:sldId id="276" r:id="rId13"/>
    <p:sldId id="277" r:id="rId14"/>
    <p:sldId id="262" r:id="rId15"/>
    <p:sldId id="286" r:id="rId16"/>
    <p:sldId id="260" r:id="rId17"/>
    <p:sldId id="266" r:id="rId18"/>
    <p:sldId id="267" r:id="rId19"/>
    <p:sldId id="269" r:id="rId20"/>
    <p:sldId id="268" r:id="rId21"/>
    <p:sldId id="270" r:id="rId22"/>
    <p:sldId id="272" r:id="rId23"/>
    <p:sldId id="287" r:id="rId24"/>
    <p:sldId id="281" r:id="rId25"/>
    <p:sldId id="283" r:id="rId26"/>
    <p:sldId id="288" r:id="rId27"/>
    <p:sldId id="278" r:id="rId28"/>
    <p:sldId id="279" r:id="rId29"/>
    <p:sldId id="280" r:id="rId30"/>
    <p:sldId id="292" r:id="rId31"/>
    <p:sldId id="289" r:id="rId32"/>
    <p:sldId id="291" r:id="rId33"/>
    <p:sldId id="290" r:id="rId34"/>
    <p:sldId id="265" r:id="rId3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par défaut" id="{30FD83FE-DD4F-41E3-99BA-977709F7E92F}">
          <p14:sldIdLst>
            <p14:sldId id="256"/>
            <p14:sldId id="282"/>
            <p14:sldId id="284"/>
            <p14:sldId id="257"/>
            <p14:sldId id="258"/>
            <p14:sldId id="259"/>
            <p14:sldId id="263"/>
            <p14:sldId id="264"/>
            <p14:sldId id="261"/>
            <p14:sldId id="285"/>
            <p14:sldId id="274"/>
            <p14:sldId id="276"/>
            <p14:sldId id="277"/>
            <p14:sldId id="262"/>
            <p14:sldId id="286"/>
            <p14:sldId id="260"/>
            <p14:sldId id="266"/>
            <p14:sldId id="267"/>
            <p14:sldId id="269"/>
            <p14:sldId id="268"/>
            <p14:sldId id="270"/>
            <p14:sldId id="272"/>
            <p14:sldId id="287"/>
            <p14:sldId id="281"/>
            <p14:sldId id="283"/>
            <p14:sldId id="288"/>
            <p14:sldId id="278"/>
            <p14:sldId id="279"/>
            <p14:sldId id="280"/>
            <p14:sldId id="292"/>
            <p14:sldId id="289"/>
            <p14:sldId id="291"/>
            <p14:sldId id="290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F1919"/>
    <a:srgbClr val="751515"/>
    <a:srgbClr val="951A1B"/>
    <a:srgbClr val="86535C"/>
    <a:srgbClr val="8447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3" autoAdjust="0"/>
    <p:restoredTop sz="65350" autoAdjust="0"/>
  </p:normalViewPr>
  <p:slideViewPr>
    <p:cSldViewPr snapToGrid="0">
      <p:cViewPr varScale="1">
        <p:scale>
          <a:sx n="54" d="100"/>
          <a:sy n="54" d="100"/>
        </p:scale>
        <p:origin x="171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4" d="100"/>
          <a:sy n="124" d="100"/>
        </p:scale>
        <p:origin x="495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3F9B10-F744-47E1-871E-98B3AC9B3E4F}" type="datetimeFigureOut">
              <a:rPr lang="fr-FR" smtClean="0"/>
              <a:t>19/06/2023</a:t>
            </a:fld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E71219-A99D-471B-86CD-CA487E081E23}" type="slidenum">
              <a:rPr lang="fr-FR" smtClean="0"/>
              <a:t>‹N°›</a:t>
            </a:fld>
            <a:endParaRPr lang="fr-FR"/>
          </a:p>
        </p:txBody>
      </p:sp>
      <p:sp>
        <p:nvSpPr>
          <p:cNvPr id="8" name="Espace réservé de l'image des diapositives 7">
            <a:extLst>
              <a:ext uri="{FF2B5EF4-FFF2-40B4-BE49-F238E27FC236}">
                <a16:creationId xmlns:a16="http://schemas.microsoft.com/office/drawing/2014/main" id="{1EE99F21-CC01-5859-DC52-055D6D5FAD2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9" name="Espace réservé du pied de page 8">
            <a:extLst>
              <a:ext uri="{FF2B5EF4-FFF2-40B4-BE49-F238E27FC236}">
                <a16:creationId xmlns:a16="http://schemas.microsoft.com/office/drawing/2014/main" id="{076719D7-6FD1-4985-AF55-4CC5ADC1D92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24572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E71219-A99D-471B-86CD-CA487E081E23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794574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E71219-A99D-471B-86CD-CA487E081E23}" type="slidenum">
              <a:rPr lang="fr-FR" smtClean="0"/>
              <a:t>26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04194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pPr marL="285750" indent="-285750">
              <a:buFontTx/>
              <a:buChar char="-"/>
            </a:pPr>
            <a:r>
              <a:rPr lang="fr-FR" dirty="0">
                <a:solidFill>
                  <a:schemeClr val="bg1"/>
                </a:solidFill>
              </a:rPr>
              <a:t>pour la structure des pages</a:t>
            </a:r>
          </a:p>
          <a:p>
            <a:r>
              <a:rPr lang="fr-FR" dirty="0">
                <a:solidFill>
                  <a:schemeClr val="bg1"/>
                </a:solidFill>
              </a:rPr>
              <a:t>pour le placement et la mise en forme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>
                <a:solidFill>
                  <a:schemeClr val="bg1"/>
                </a:solidFill>
              </a:rPr>
              <a:t>Javascript pour le rendu dynamique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i="1" dirty="0"/>
              <a:t>PHP: </a:t>
            </a:r>
            <a:r>
              <a:rPr lang="fr-FR" i="1" dirty="0" err="1"/>
              <a:t>Hypertext</a:t>
            </a:r>
            <a:r>
              <a:rPr lang="fr-FR" i="1" dirty="0"/>
              <a:t> </a:t>
            </a:r>
            <a:r>
              <a:rPr lang="fr-FR" i="1" dirty="0" err="1"/>
              <a:t>Preprocessor</a:t>
            </a:r>
            <a:endParaRPr lang="fr-FR" dirty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E71219-A99D-471B-86CD-CA487E081E23}" type="slidenum">
              <a:rPr lang="fr-FR" smtClean="0"/>
              <a:t>27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32504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E71219-A99D-471B-86CD-CA487E081E23}" type="slidenum">
              <a:rPr lang="fr-FR" smtClean="0"/>
              <a:t>31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458110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E71219-A99D-471B-86CD-CA487E081E23}" type="slidenum">
              <a:rPr lang="fr-FR" smtClean="0"/>
              <a:t>33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616755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fr-FR" sz="1200" dirty="0">
                <a:solidFill>
                  <a:schemeClr val="bg1"/>
                </a:solidFill>
              </a:rPr>
              <a:t>Le visiteur doit pouvoir :</a:t>
            </a:r>
          </a:p>
          <a:p>
            <a:r>
              <a:rPr lang="fr-FR" sz="1200" dirty="0">
                <a:solidFill>
                  <a:schemeClr val="bg1"/>
                </a:solidFill>
              </a:rPr>
              <a:t>-     Naviguer entre les pages du site</a:t>
            </a:r>
          </a:p>
          <a:p>
            <a:pPr marL="285750" indent="-285750">
              <a:buFontTx/>
              <a:buChar char="-"/>
            </a:pPr>
            <a:r>
              <a:rPr lang="fr-FR" sz="1200" dirty="0">
                <a:solidFill>
                  <a:schemeClr val="bg1"/>
                </a:solidFill>
              </a:rPr>
              <a:t>Déposer un avis sur le dernier tableau</a:t>
            </a:r>
          </a:p>
          <a:p>
            <a:pPr marL="285750" indent="-285750">
              <a:buFontTx/>
              <a:buChar char="-"/>
            </a:pPr>
            <a:r>
              <a:rPr lang="fr-FR" sz="1200" dirty="0">
                <a:solidFill>
                  <a:schemeClr val="bg1"/>
                </a:solidFill>
              </a:rPr>
              <a:t>Agrandir le dernier tableau</a:t>
            </a:r>
          </a:p>
          <a:p>
            <a:pPr marL="285750" indent="-285750">
              <a:buFontTx/>
              <a:buChar char="-"/>
            </a:pPr>
            <a:r>
              <a:rPr lang="fr-FR" sz="1200" dirty="0">
                <a:solidFill>
                  <a:schemeClr val="bg1"/>
                </a:solidFill>
              </a:rPr>
              <a:t>Se rendre sur Facebook</a:t>
            </a:r>
          </a:p>
          <a:p>
            <a:pPr marL="285750" indent="-285750">
              <a:buFontTx/>
              <a:buChar char="-"/>
            </a:pPr>
            <a:r>
              <a:rPr lang="fr-FR" sz="1200" dirty="0">
                <a:solidFill>
                  <a:schemeClr val="bg1"/>
                </a:solidFill>
              </a:rPr>
              <a:t>Effectuer une demande de contact dans un formulaire</a:t>
            </a:r>
          </a:p>
          <a:p>
            <a:pPr marL="285750" indent="-285750">
              <a:buFontTx/>
              <a:buChar char="-"/>
            </a:pPr>
            <a:r>
              <a:rPr lang="fr-FR" sz="1200" dirty="0">
                <a:solidFill>
                  <a:schemeClr val="bg1"/>
                </a:solidFill>
              </a:rPr>
              <a:t>Visualiser les différents tableaux dans la galerie</a:t>
            </a:r>
          </a:p>
          <a:p>
            <a:endParaRPr lang="fr-FR" sz="1200" dirty="0">
              <a:solidFill>
                <a:schemeClr val="bg1"/>
              </a:solidFill>
            </a:endParaRPr>
          </a:p>
          <a:p>
            <a:r>
              <a:rPr lang="fr-FR" sz="1200" dirty="0">
                <a:solidFill>
                  <a:schemeClr val="bg1"/>
                </a:solidFill>
              </a:rPr>
              <a:t>L’administrateur quant a lui doit pouvoir :</a:t>
            </a:r>
          </a:p>
          <a:p>
            <a:pPr marL="285750" indent="-285750">
              <a:buFontTx/>
              <a:buChar char="-"/>
            </a:pPr>
            <a:r>
              <a:rPr lang="fr-FR" sz="1200" dirty="0">
                <a:solidFill>
                  <a:schemeClr val="bg1"/>
                </a:solidFill>
              </a:rPr>
              <a:t>Récupère les droits de l’acteur connexion</a:t>
            </a:r>
          </a:p>
          <a:p>
            <a:pPr marL="285750" indent="-285750">
              <a:buFontTx/>
              <a:buChar char="-"/>
            </a:pPr>
            <a:r>
              <a:rPr lang="fr-FR" sz="1200" dirty="0">
                <a:solidFill>
                  <a:schemeClr val="bg1"/>
                </a:solidFill>
              </a:rPr>
              <a:t>Ajouter, supprimer des titres et les tableaux</a:t>
            </a:r>
          </a:p>
          <a:p>
            <a:pPr marL="285750" indent="-285750">
              <a:buFontTx/>
              <a:buChar char="-"/>
            </a:pPr>
            <a:r>
              <a:rPr lang="fr-FR" sz="1200" dirty="0">
                <a:solidFill>
                  <a:schemeClr val="bg1"/>
                </a:solidFill>
              </a:rPr>
              <a:t>Supprimer les avis</a:t>
            </a:r>
          </a:p>
          <a:p>
            <a:pPr marL="285750" indent="-285750">
              <a:buFontTx/>
              <a:buChar char="-"/>
            </a:pPr>
            <a:r>
              <a:rPr lang="fr-FR" sz="1200" dirty="0">
                <a:solidFill>
                  <a:schemeClr val="bg1"/>
                </a:solidFill>
              </a:rPr>
              <a:t>Changer le dernier tableau</a:t>
            </a:r>
          </a:p>
          <a:p>
            <a:pPr marL="285750" indent="-285750">
              <a:buFontTx/>
              <a:buChar char="-"/>
            </a:pPr>
            <a:r>
              <a:rPr lang="fr-FR" sz="1200" dirty="0">
                <a:solidFill>
                  <a:schemeClr val="bg1"/>
                </a:solidFill>
              </a:rPr>
              <a:t>Recevoir les demandes de contact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E71219-A99D-471B-86CD-CA487E081E23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02470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>
                <a:solidFill>
                  <a:schemeClr val="bg1"/>
                </a:solidFill>
              </a:rPr>
              <a:t>Point de départ Le SI, permet a l’administrateur de cliquer sur un bouton supprimer un tableau, le SI demandera une confirmation de suppression; si non retour a la liste des tableaux, si oui envoie d’une requête </a:t>
            </a:r>
            <a:r>
              <a:rPr lang="fr-FR" sz="1200" dirty="0" err="1">
                <a:solidFill>
                  <a:schemeClr val="bg1"/>
                </a:solidFill>
              </a:rPr>
              <a:t>delete</a:t>
            </a:r>
            <a:r>
              <a:rPr lang="fr-FR" sz="1200" dirty="0">
                <a:solidFill>
                  <a:schemeClr val="bg1"/>
                </a:solidFill>
              </a:rPr>
              <a:t> a la base de données qui renverra soit un message d’erreur si il y a un problème ou si tu c’est bien passé Point de sortie.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E71219-A99D-471B-86CD-CA487E081E23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22207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>
                <a:solidFill>
                  <a:schemeClr val="bg1"/>
                </a:solidFill>
              </a:rPr>
              <a:t>Point de départ l’administrateur click sur supprimer , le système lui demande une confirmation; après confirmation le tableau est supprimer de la base de données. Point final.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E71219-A99D-471B-86CD-CA487E081E23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163342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E71219-A99D-471B-86CD-CA487E081E23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761017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E71219-A99D-471B-86CD-CA487E081E23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119931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fr-FR" dirty="0"/>
              <a:t>Fil de fer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E71219-A99D-471B-86CD-CA487E081E23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752847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fr-FR" dirty="0"/>
              <a:t>Définies les données et les relations entre elles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E71219-A99D-471B-86CD-CA487E081E23}" type="slidenum">
              <a:rPr lang="fr-FR" smtClean="0"/>
              <a:t>24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857230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E71219-A99D-471B-86CD-CA487E081E23}" type="slidenum">
              <a:rPr lang="fr-FR" smtClean="0"/>
              <a:t>25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13248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B0F33-6398-43E2-B783-514E6293E97E}" type="datetime1">
              <a:rPr lang="en-US" smtClean="0"/>
              <a:t>6/19/2023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AED2E-2550-4305-AD46-9177EE377B20}" type="datetime1">
              <a:rPr lang="en-US" smtClean="0"/>
              <a:t>6/19/2023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632E5-0FE5-4CA5-98B3-93A5B703C776}" type="datetime1">
              <a:rPr lang="en-US" smtClean="0"/>
              <a:t>6/19/2023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3236B-D1A4-4B38-953C-CBE44AAFB604}" type="datetime1">
              <a:rPr lang="en-US" smtClean="0"/>
              <a:t>6/19/2023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2EEA3-159D-4F8A-9B05-5065548C93FE}" type="datetime1">
              <a:rPr lang="en-US" smtClean="0"/>
              <a:t>6/19/2023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194DB-34B3-434A-9A89-27994F5036D6}" type="datetime1">
              <a:rPr lang="en-US" smtClean="0"/>
              <a:t>6/19/2023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6AD7A5-28E1-4605-A305-D41C33CC9287}" type="datetime1">
              <a:rPr lang="en-US" smtClean="0"/>
              <a:t>6/19/2023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7EDF1-E9A2-491C-8826-19CBCA408BE7}" type="datetime1">
              <a:rPr lang="en-US" smtClean="0"/>
              <a:t>6/19/2023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92E7E-E44A-4B25-9BC1-A150740391BE}" type="datetime1">
              <a:rPr lang="en-US" smtClean="0"/>
              <a:t>6/19/2023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9BD18-2FFD-4FD8-AC2D-AB11B750B8BB}" type="datetime1">
              <a:rPr lang="en-US" smtClean="0"/>
              <a:t>6/19/2023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B211B-C5F7-4692-9103-D612D8C54866}" type="datetime1">
              <a:rPr lang="en-US" smtClean="0"/>
              <a:t>6/19/2023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DAFCD-D21F-45E6-8176-EA21AE5EA4A9}" type="datetime1">
              <a:rPr lang="en-US" smtClean="0"/>
              <a:t>6/19/2023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78A836-37FA-43B4-8622-D2D43F13CF23}" type="datetime1">
              <a:rPr lang="en-US" smtClean="0"/>
              <a:t>6/19/2023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44C70-21C1-4E34-A740-6CA8CED8D3F7}" type="datetime1">
              <a:rPr lang="en-US" smtClean="0"/>
              <a:t>6/19/2023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B3C2B-4C1D-416C-BC4D-A42C653629FD}" type="datetime1">
              <a:rPr lang="en-US" smtClean="0"/>
              <a:t>6/19/2023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A71F5-3ED0-4982-B390-04A96C5F3C52}" type="datetime1">
              <a:rPr lang="en-US" smtClean="0"/>
              <a:t>6/19/2023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B8777-FBF0-4ACB-90E3-60548ABBEE49}" type="datetime1">
              <a:rPr lang="en-US" smtClean="0"/>
              <a:t>6/19/2023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AE768BA4-DD45-41F2-A6B6-61791039AE84}" type="datetime1">
              <a:rPr lang="en-US" smtClean="0"/>
              <a:t>6/19/2023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hyperlink" Target="https://jcocheril.wixsite.com/jacquescocheri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D1B9329-42EB-99A2-DDFA-E4AD68EA94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52907" y="1491909"/>
            <a:ext cx="4214359" cy="1092530"/>
          </a:xfrm>
        </p:spPr>
        <p:txBody>
          <a:bodyPr/>
          <a:lstStyle/>
          <a:p>
            <a:r>
              <a:rPr lang="fr-FR" dirty="0">
                <a:solidFill>
                  <a:schemeClr val="accent6">
                    <a:lumMod val="50000"/>
                  </a:schemeClr>
                </a:solidFill>
                <a:latin typeface="Brushed" panose="00000400000000000000" pitchFamily="2" charset="0"/>
              </a:rPr>
              <a:t>L’artiste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1DB388B-3652-B48F-068F-E31B48CAAD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52907" y="2745850"/>
            <a:ext cx="4214359" cy="496564"/>
          </a:xfrm>
        </p:spPr>
        <p:txBody>
          <a:bodyPr/>
          <a:lstStyle/>
          <a:p>
            <a:r>
              <a:rPr lang="fr-FR" dirty="0"/>
              <a:t>Site internet pour Mr souliers.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0C571731-E9A2-1906-5DA6-977DDCF9EBD4}"/>
              </a:ext>
            </a:extLst>
          </p:cNvPr>
          <p:cNvSpPr txBox="1"/>
          <p:nvPr/>
        </p:nvSpPr>
        <p:spPr>
          <a:xfrm>
            <a:off x="522514" y="5961413"/>
            <a:ext cx="30578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Par</a:t>
            </a:r>
          </a:p>
          <a:p>
            <a:r>
              <a:rPr lang="fr-FR" dirty="0"/>
              <a:t>Pierrot Gilles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BC25DDF7-4CE6-3ECD-4DFE-E7358BEA47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7794" y="3324744"/>
            <a:ext cx="3647913" cy="3611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759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31F6498-CC9B-E539-F93C-2B9FADDFB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7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DAD0C4BB-3E50-38BA-0BC7-FCBBF486C08E}"/>
              </a:ext>
            </a:extLst>
          </p:cNvPr>
          <p:cNvSpPr txBox="1"/>
          <p:nvPr/>
        </p:nvSpPr>
        <p:spPr>
          <a:xfrm>
            <a:off x="565778" y="1270660"/>
            <a:ext cx="977863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800" dirty="0">
                <a:solidFill>
                  <a:schemeClr val="bg1"/>
                </a:solidFill>
              </a:rPr>
              <a:t>2. Spécifications fonctionnelles :</a:t>
            </a:r>
          </a:p>
          <a:p>
            <a:r>
              <a:rPr lang="fr-FR" sz="1800" dirty="0">
                <a:solidFill>
                  <a:schemeClr val="bg1"/>
                </a:solidFill>
              </a:rPr>
              <a:t>	a. Use case……………………………………………………………………………………</a:t>
            </a:r>
            <a:r>
              <a:rPr lang="fr-FR" dirty="0">
                <a:solidFill>
                  <a:schemeClr val="bg1"/>
                </a:solidFill>
              </a:rPr>
              <a:t>8</a:t>
            </a:r>
            <a:endParaRPr lang="fr-FR" sz="1800" dirty="0">
              <a:solidFill>
                <a:schemeClr val="bg1"/>
              </a:solidFill>
            </a:endParaRPr>
          </a:p>
          <a:p>
            <a:r>
              <a:rPr lang="fr-FR" sz="1800" dirty="0">
                <a:solidFill>
                  <a:schemeClr val="bg1"/>
                </a:solidFill>
              </a:rPr>
              <a:t>	b. Diagramme d’activité…………………………………………………………………..</a:t>
            </a:r>
            <a:r>
              <a:rPr lang="fr-FR" dirty="0">
                <a:solidFill>
                  <a:schemeClr val="bg1"/>
                </a:solidFill>
              </a:rPr>
              <a:t>9</a:t>
            </a:r>
            <a:endParaRPr lang="fr-FR" sz="1800" dirty="0">
              <a:solidFill>
                <a:schemeClr val="bg1"/>
              </a:solidFill>
            </a:endParaRPr>
          </a:p>
          <a:p>
            <a:r>
              <a:rPr lang="fr-FR" sz="1800" dirty="0">
                <a:solidFill>
                  <a:schemeClr val="bg1"/>
                </a:solidFill>
              </a:rPr>
              <a:t>	c. Diagramme de séquence……………………………………………………………..</a:t>
            </a:r>
            <a:r>
              <a:rPr lang="fr-FR" dirty="0">
                <a:solidFill>
                  <a:schemeClr val="bg1"/>
                </a:solidFill>
              </a:rPr>
              <a:t>10</a:t>
            </a:r>
            <a:endParaRPr lang="fr-FR" sz="1800" dirty="0">
              <a:solidFill>
                <a:schemeClr val="bg1"/>
              </a:solidFill>
            </a:endParaRPr>
          </a:p>
          <a:p>
            <a:r>
              <a:rPr lang="fr-FR" sz="1800" dirty="0">
                <a:solidFill>
                  <a:schemeClr val="bg1"/>
                </a:solidFill>
              </a:rPr>
              <a:t>	e. Maquettage……………………………………………………………………...………</a:t>
            </a:r>
            <a:r>
              <a:rPr lang="fr-FR" dirty="0">
                <a:solidFill>
                  <a:schemeClr val="bg1"/>
                </a:solidFill>
              </a:rPr>
              <a:t>11</a:t>
            </a:r>
            <a:endParaRPr lang="fr-FR" sz="1800" dirty="0">
              <a:solidFill>
                <a:schemeClr val="bg1"/>
              </a:solidFill>
            </a:endParaRP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622422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59101B24-B94B-C392-C424-D95FDA322356}"/>
              </a:ext>
            </a:extLst>
          </p:cNvPr>
          <p:cNvSpPr txBox="1"/>
          <p:nvPr/>
        </p:nvSpPr>
        <p:spPr>
          <a:xfrm>
            <a:off x="748145" y="154379"/>
            <a:ext cx="4399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u="sng" dirty="0" err="1">
                <a:solidFill>
                  <a:srgbClr val="8F1919"/>
                </a:solidFill>
              </a:rPr>
              <a:t>Usecase</a:t>
            </a:r>
            <a:r>
              <a:rPr lang="fr-FR" b="1" u="sng" dirty="0">
                <a:solidFill>
                  <a:srgbClr val="8F1919"/>
                </a:solidFill>
              </a:rPr>
              <a:t>: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AE857B4E-8153-4529-C16D-2C07F4B75BA2}"/>
              </a:ext>
            </a:extLst>
          </p:cNvPr>
          <p:cNvSpPr txBox="1"/>
          <p:nvPr/>
        </p:nvSpPr>
        <p:spPr>
          <a:xfrm>
            <a:off x="7477496" y="1192192"/>
            <a:ext cx="471450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schemeClr val="bg1"/>
                </a:solidFill>
              </a:rPr>
              <a:t>2 acteurs: Le visiteur et l’administrateur.</a:t>
            </a:r>
          </a:p>
          <a:p>
            <a:endParaRPr lang="fr-FR" sz="1400" dirty="0">
              <a:solidFill>
                <a:schemeClr val="bg1"/>
              </a:solidFill>
            </a:endParaRPr>
          </a:p>
          <a:p>
            <a:endParaRPr lang="fr-FR" sz="1400" dirty="0">
              <a:solidFill>
                <a:schemeClr val="bg1"/>
              </a:solidFill>
            </a:endParaRP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8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F8D85E9C-B3CA-F365-BC30-6CACFE9BC6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716" y="1207833"/>
            <a:ext cx="6612291" cy="4705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8003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CD1B6325-899A-1D68-CB50-28E3B86F818A}"/>
              </a:ext>
            </a:extLst>
          </p:cNvPr>
          <p:cNvSpPr txBox="1"/>
          <p:nvPr/>
        </p:nvSpPr>
        <p:spPr>
          <a:xfrm>
            <a:off x="1407226" y="97710"/>
            <a:ext cx="57714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u="sng" dirty="0">
                <a:solidFill>
                  <a:srgbClr val="8F1919"/>
                </a:solidFill>
              </a:rPr>
              <a:t>Diagramme d’activité:</a:t>
            </a:r>
            <a:r>
              <a:rPr lang="fr-FR" dirty="0">
                <a:solidFill>
                  <a:srgbClr val="8F1919"/>
                </a:solidFill>
              </a:rPr>
              <a:t>  </a:t>
            </a:r>
            <a:r>
              <a:rPr lang="fr-FR" dirty="0">
                <a:solidFill>
                  <a:schemeClr val="bg1"/>
                </a:solidFill>
              </a:rPr>
              <a:t> Illustration des activités exécutées par le SI ici </a:t>
            </a:r>
            <a:r>
              <a:rPr lang="fr-FR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suppression d’un tableau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9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FE428F0A-70A0-980D-068D-E532C51E38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3206" y="862862"/>
            <a:ext cx="7822294" cy="5545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8640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5C3D46B9-E4B2-B08C-05F6-3D8B67EAE695}"/>
              </a:ext>
            </a:extLst>
          </p:cNvPr>
          <p:cNvSpPr txBox="1"/>
          <p:nvPr/>
        </p:nvSpPr>
        <p:spPr>
          <a:xfrm>
            <a:off x="1145969" y="219694"/>
            <a:ext cx="76970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u="sng" dirty="0">
                <a:solidFill>
                  <a:srgbClr val="8F1919"/>
                </a:solidFill>
              </a:rPr>
              <a:t>Diagramme de séquence:</a:t>
            </a:r>
            <a:r>
              <a:rPr lang="fr-FR" dirty="0">
                <a:solidFill>
                  <a:srgbClr val="8F1919"/>
                </a:solidFill>
              </a:rPr>
              <a:t> </a:t>
            </a:r>
            <a:r>
              <a:rPr lang="fr-FR" dirty="0">
                <a:solidFill>
                  <a:schemeClr val="bg1"/>
                </a:solidFill>
              </a:rPr>
              <a:t>Décrire comment le système interagit avec les acteurs et les éléments entre eux dans une dimension de temps.</a:t>
            </a:r>
            <a:endParaRPr lang="fr-FR" b="1" u="sng" dirty="0">
              <a:solidFill>
                <a:srgbClr val="8F1919"/>
              </a:solidFill>
            </a:endParaRP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10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F93A8D97-1DED-135B-443E-11BB0F737CFD}"/>
              </a:ext>
            </a:extLst>
          </p:cNvPr>
          <p:cNvSpPr txBox="1"/>
          <p:nvPr/>
        </p:nvSpPr>
        <p:spPr>
          <a:xfrm>
            <a:off x="8113853" y="1364872"/>
            <a:ext cx="384279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schemeClr val="bg1"/>
                </a:solidFill>
              </a:rPr>
              <a:t>(3) Scénario alternatif:</a:t>
            </a:r>
          </a:p>
          <a:p>
            <a:r>
              <a:rPr lang="fr-FR" sz="1400" dirty="0">
                <a:solidFill>
                  <a:schemeClr val="bg1"/>
                </a:solidFill>
              </a:rPr>
              <a:t>Ce scénario commence au point 3 du scénario nominal</a:t>
            </a:r>
          </a:p>
          <a:p>
            <a:r>
              <a:rPr lang="fr-FR" sz="1400" dirty="0">
                <a:solidFill>
                  <a:schemeClr val="bg1"/>
                </a:solidFill>
              </a:rPr>
              <a:t>3,1 L’administrateur ne confirme pas la   suppression</a:t>
            </a:r>
          </a:p>
          <a:p>
            <a:r>
              <a:rPr lang="fr-FR" sz="1400" dirty="0">
                <a:solidFill>
                  <a:schemeClr val="bg1"/>
                </a:solidFill>
              </a:rPr>
              <a:t>3,2 Le SI  arrête à ce point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B65FCC61-24B2-7E86-02B0-756329BD144A}"/>
              </a:ext>
            </a:extLst>
          </p:cNvPr>
          <p:cNvSpPr txBox="1"/>
          <p:nvPr/>
        </p:nvSpPr>
        <p:spPr>
          <a:xfrm>
            <a:off x="8113853" y="3275111"/>
            <a:ext cx="352398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schemeClr val="bg1"/>
                </a:solidFill>
              </a:rPr>
              <a:t>(4) Scénario d’erreur de la BDD</a:t>
            </a:r>
          </a:p>
          <a:p>
            <a:r>
              <a:rPr lang="fr-FR" sz="1400" dirty="0">
                <a:solidFill>
                  <a:schemeClr val="bg1"/>
                </a:solidFill>
              </a:rPr>
              <a:t>Ce scénario commence au point 4 du scénario nominal</a:t>
            </a:r>
          </a:p>
          <a:p>
            <a:r>
              <a:rPr lang="fr-FR" sz="1400" dirty="0">
                <a:solidFill>
                  <a:schemeClr val="bg1"/>
                </a:solidFill>
              </a:rPr>
              <a:t>4,1 La base de données envoie un message d’erreur</a:t>
            </a:r>
          </a:p>
          <a:p>
            <a:r>
              <a:rPr lang="fr-FR" sz="1400" dirty="0">
                <a:solidFill>
                  <a:schemeClr val="bg1"/>
                </a:solidFill>
              </a:rPr>
              <a:t>4,2 Le SI  arrête à ce point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737A34D5-5C54-76FB-256B-50BE482D58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555" y="1382794"/>
            <a:ext cx="6959340" cy="4770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5846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F4828E4-7313-5F64-2274-5E5DC1C0E4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685800"/>
            <a:ext cx="2345182" cy="813391"/>
          </a:xfrm>
        </p:spPr>
        <p:txBody>
          <a:bodyPr/>
          <a:lstStyle/>
          <a:p>
            <a:pPr marL="0" indent="0">
              <a:buNone/>
            </a:pPr>
            <a:r>
              <a:rPr lang="fr-FR" b="1" u="sng" dirty="0">
                <a:solidFill>
                  <a:srgbClr val="751515"/>
                </a:solidFill>
              </a:rPr>
              <a:t>Maquettage: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11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30BBB29B-AF9E-AA31-20E5-D1FEFD12A4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7019" y="1995381"/>
            <a:ext cx="8631547" cy="3553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4848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E7BD7B4-5738-E3CD-2CD9-C2DE170272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12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32441E65-13E0-DAFD-5F1F-4C6E895004DE}"/>
              </a:ext>
            </a:extLst>
          </p:cNvPr>
          <p:cNvSpPr txBox="1"/>
          <p:nvPr/>
        </p:nvSpPr>
        <p:spPr>
          <a:xfrm>
            <a:off x="789709" y="1276597"/>
            <a:ext cx="976100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800" dirty="0">
                <a:solidFill>
                  <a:schemeClr val="bg1"/>
                </a:solidFill>
              </a:rPr>
              <a:t> Maquettage :</a:t>
            </a:r>
          </a:p>
          <a:p>
            <a:r>
              <a:rPr lang="fr-FR" sz="1800" dirty="0">
                <a:solidFill>
                  <a:schemeClr val="bg1"/>
                </a:solidFill>
              </a:rPr>
              <a:t>		1.charte graphique…………………………………………………………………..13</a:t>
            </a:r>
          </a:p>
          <a:p>
            <a:r>
              <a:rPr lang="fr-FR" sz="1800" dirty="0">
                <a:solidFill>
                  <a:schemeClr val="bg1"/>
                </a:solidFill>
              </a:rPr>
              <a:t>		2.Elements a conserver…………………………………………………………...…13</a:t>
            </a:r>
          </a:p>
          <a:p>
            <a:r>
              <a:rPr lang="fr-FR" sz="1800" dirty="0">
                <a:solidFill>
                  <a:schemeClr val="bg1"/>
                </a:solidFill>
              </a:rPr>
              <a:t>		3.Zoning…………………………………………………………………………..…….14</a:t>
            </a:r>
          </a:p>
          <a:p>
            <a:r>
              <a:rPr lang="fr-FR" sz="1800" dirty="0">
                <a:solidFill>
                  <a:schemeClr val="bg1"/>
                </a:solidFill>
              </a:rPr>
              <a:t>		4.Wireframe……………………………………………………………………………15/16</a:t>
            </a:r>
          </a:p>
          <a:p>
            <a:r>
              <a:rPr lang="fr-FR" sz="1800" dirty="0">
                <a:solidFill>
                  <a:schemeClr val="bg1"/>
                </a:solidFill>
              </a:rPr>
              <a:t>		5.Style </a:t>
            </a:r>
            <a:r>
              <a:rPr lang="fr-FR" sz="1800" dirty="0" err="1">
                <a:solidFill>
                  <a:schemeClr val="bg1"/>
                </a:solidFill>
              </a:rPr>
              <a:t>title</a:t>
            </a:r>
            <a:r>
              <a:rPr lang="fr-FR" sz="1800" dirty="0">
                <a:solidFill>
                  <a:schemeClr val="bg1"/>
                </a:solidFill>
              </a:rPr>
              <a:t>……………………………………………………………………………...</a:t>
            </a:r>
            <a:r>
              <a:rPr lang="fr-FR" dirty="0">
                <a:solidFill>
                  <a:schemeClr val="bg1"/>
                </a:solidFill>
              </a:rPr>
              <a:t>17</a:t>
            </a:r>
            <a:endParaRPr lang="fr-FR" sz="1800" dirty="0">
              <a:solidFill>
                <a:schemeClr val="bg1"/>
              </a:solidFill>
            </a:endParaRPr>
          </a:p>
          <a:p>
            <a:r>
              <a:rPr lang="fr-FR" sz="1800" dirty="0">
                <a:solidFill>
                  <a:schemeClr val="bg1"/>
                </a:solidFill>
              </a:rPr>
              <a:t>		6.Mokup………………………………………………………………………………...</a:t>
            </a:r>
            <a:r>
              <a:rPr lang="fr-FR" dirty="0">
                <a:solidFill>
                  <a:schemeClr val="bg1"/>
                </a:solidFill>
              </a:rPr>
              <a:t>18</a:t>
            </a:r>
            <a:r>
              <a:rPr lang="fr-FR" sz="1800" dirty="0">
                <a:solidFill>
                  <a:schemeClr val="bg1"/>
                </a:solidFill>
              </a:rPr>
              <a:t>/19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681768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DA8A935-ECE1-FE60-4019-6780059644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685801"/>
            <a:ext cx="8523583" cy="53322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b="1" u="sng" dirty="0">
                <a:solidFill>
                  <a:srgbClr val="751515"/>
                </a:solidFill>
              </a:rPr>
              <a:t>La charte graphique:</a:t>
            </a:r>
          </a:p>
          <a:p>
            <a:pPr marL="0" indent="0">
              <a:buNone/>
            </a:pPr>
            <a:r>
              <a:rPr lang="fr-FR" dirty="0"/>
              <a:t>   La palette de couleur :</a:t>
            </a:r>
          </a:p>
          <a:p>
            <a:endParaRPr lang="fr-FR" dirty="0"/>
          </a:p>
          <a:p>
            <a:endParaRPr lang="fr-FR" dirty="0"/>
          </a:p>
          <a:p>
            <a:pPr marL="0" indent="0">
              <a:buNone/>
            </a:pPr>
            <a:r>
              <a:rPr lang="fr-FR" dirty="0"/>
              <a:t>   Les effets : - agrandissement des images par clic de la souris.</a:t>
            </a:r>
          </a:p>
          <a:p>
            <a:pPr marL="0" indent="0">
              <a:buNone/>
            </a:pPr>
            <a:r>
              <a:rPr lang="fr-FR" dirty="0"/>
              <a:t>                      - Possibilité d’ajouter des commentaires</a:t>
            </a:r>
          </a:p>
          <a:p>
            <a:pPr marL="0" indent="0">
              <a:buNone/>
            </a:pPr>
            <a:r>
              <a:rPr lang="fr-FR" dirty="0"/>
              <a:t>                      - Utilisation de la police </a:t>
            </a:r>
            <a:r>
              <a:rPr lang="fr-FR" dirty="0" err="1"/>
              <a:t>Brushed</a:t>
            </a:r>
            <a:endParaRPr lang="fr-FR" dirty="0"/>
          </a:p>
          <a:p>
            <a:pPr marL="0" indent="0">
              <a:buNone/>
            </a:pPr>
            <a:r>
              <a:rPr lang="fr-FR" dirty="0"/>
              <a:t>			  -  Affichage d’un carrousel</a:t>
            </a:r>
          </a:p>
          <a:p>
            <a:pPr marL="0" indent="0">
              <a:buNone/>
            </a:pPr>
            <a:r>
              <a:rPr lang="fr-FR" b="1" u="sng" dirty="0">
                <a:solidFill>
                  <a:srgbClr val="751515"/>
                </a:solidFill>
              </a:rPr>
              <a:t>Eléments à conserver:</a:t>
            </a:r>
          </a:p>
          <a:p>
            <a:pPr marL="0" indent="0">
              <a:buNone/>
            </a:pPr>
            <a:r>
              <a:rPr lang="fr-FR" dirty="0"/>
              <a:t>	Le tableau de la carte de visite.</a:t>
            </a:r>
          </a:p>
          <a:p>
            <a:pPr marL="0" indent="0">
              <a:buNone/>
            </a:pPr>
            <a:r>
              <a:rPr lang="fr-FR" dirty="0"/>
              <a:t>	Le slogan : Le peintre passionné.</a:t>
            </a:r>
          </a:p>
          <a:p>
            <a:pPr marL="0" indent="0">
              <a:buNone/>
            </a:pPr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125F0144-20A3-CC92-7FE4-2DDD63E9C0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1999" y="1535534"/>
            <a:ext cx="3500637" cy="815536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F99CA914-1A8C-4C5E-E0D8-5022F803FD62}"/>
              </a:ext>
            </a:extLst>
          </p:cNvPr>
          <p:cNvSpPr txBox="1"/>
          <p:nvPr/>
        </p:nvSpPr>
        <p:spPr>
          <a:xfrm>
            <a:off x="7479908" y="2100966"/>
            <a:ext cx="58782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00" dirty="0">
                <a:solidFill>
                  <a:schemeClr val="bg1"/>
                </a:solidFill>
              </a:rPr>
              <a:t>#ceeff4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A466705A-B05E-F515-1739-101FDA6762E0}"/>
              </a:ext>
            </a:extLst>
          </p:cNvPr>
          <p:cNvSpPr txBox="1"/>
          <p:nvPr/>
        </p:nvSpPr>
        <p:spPr>
          <a:xfrm>
            <a:off x="6769993" y="2100966"/>
            <a:ext cx="58782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00" dirty="0">
                <a:solidFill>
                  <a:schemeClr val="bg1"/>
                </a:solidFill>
              </a:rPr>
              <a:t>#f59fbd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8B41E3E6-C2B7-F494-5C1E-43AEE6586EE7}"/>
              </a:ext>
            </a:extLst>
          </p:cNvPr>
          <p:cNvSpPr txBox="1"/>
          <p:nvPr/>
        </p:nvSpPr>
        <p:spPr>
          <a:xfrm>
            <a:off x="6005152" y="2100966"/>
            <a:ext cx="58782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00" dirty="0">
                <a:solidFill>
                  <a:schemeClr val="bg1"/>
                </a:solidFill>
              </a:rPr>
              <a:t>#f36d8f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1907888D-D91D-EF52-40D9-2D06AD1198A9}"/>
              </a:ext>
            </a:extLst>
          </p:cNvPr>
          <p:cNvSpPr txBox="1"/>
          <p:nvPr/>
        </p:nvSpPr>
        <p:spPr>
          <a:xfrm>
            <a:off x="5294883" y="2100966"/>
            <a:ext cx="6411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00" dirty="0"/>
              <a:t>#de2e4b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6502D781-8239-C6EB-BAF8-B6E39D0A4D39}"/>
              </a:ext>
            </a:extLst>
          </p:cNvPr>
          <p:cNvSpPr txBox="1"/>
          <p:nvPr/>
        </p:nvSpPr>
        <p:spPr>
          <a:xfrm>
            <a:off x="4571999" y="2100966"/>
            <a:ext cx="64084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00" dirty="0"/>
              <a:t>#650900</a:t>
            </a:r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13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FA60F23D-408F-D3BA-7212-9017868DA2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0731" y="3429000"/>
            <a:ext cx="2130669" cy="2661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2270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4621F259-1F04-9B5A-8812-4A8DDED1E49B}"/>
              </a:ext>
            </a:extLst>
          </p:cNvPr>
          <p:cNvSpPr txBox="1"/>
          <p:nvPr/>
        </p:nvSpPr>
        <p:spPr>
          <a:xfrm>
            <a:off x="691116" y="265814"/>
            <a:ext cx="23923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u="sng" dirty="0">
                <a:solidFill>
                  <a:srgbClr val="8F1919"/>
                </a:solidFill>
              </a:rPr>
              <a:t>Zoning</a:t>
            </a:r>
            <a:r>
              <a:rPr lang="fr-FR" b="1" u="sng" dirty="0">
                <a:solidFill>
                  <a:srgbClr val="8F1919"/>
                </a:solidFill>
              </a:rPr>
              <a:t>: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FFBFA800-E64C-3C3F-131C-0BD211A751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7016" y="1071274"/>
            <a:ext cx="5751942" cy="3926028"/>
          </a:xfrm>
          <a:prstGeom prst="rect">
            <a:avLst/>
          </a:prstGeom>
        </p:spPr>
      </p:pic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14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9EBDF8D3-79B8-C9D3-EEF6-823FD6E842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729" y="1071274"/>
            <a:ext cx="5755271" cy="3926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4499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BF487348-3258-C35F-0B1E-CAFCD6147FBB}"/>
              </a:ext>
            </a:extLst>
          </p:cNvPr>
          <p:cNvSpPr txBox="1"/>
          <p:nvPr/>
        </p:nvSpPr>
        <p:spPr>
          <a:xfrm>
            <a:off x="457200" y="138223"/>
            <a:ext cx="24454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u="sng" dirty="0">
                <a:solidFill>
                  <a:srgbClr val="8F1919"/>
                </a:solidFill>
              </a:rPr>
              <a:t>Wireframe: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15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C8ED3230-9DB8-99D2-FE33-4430A27DC7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7349" y="811629"/>
            <a:ext cx="8906667" cy="5234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0623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BF487348-3258-C35F-0B1E-CAFCD6147FBB}"/>
              </a:ext>
            </a:extLst>
          </p:cNvPr>
          <p:cNvSpPr txBox="1"/>
          <p:nvPr/>
        </p:nvSpPr>
        <p:spPr>
          <a:xfrm>
            <a:off x="457200" y="138223"/>
            <a:ext cx="24454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u="sng" dirty="0">
                <a:solidFill>
                  <a:srgbClr val="8F1919"/>
                </a:solidFill>
              </a:rPr>
              <a:t>Wireframe: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16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FC3E3D57-50A6-2878-894D-30435D153C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9760" y="399627"/>
            <a:ext cx="3972479" cy="6058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1874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435824" y="755270"/>
            <a:ext cx="53118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u="sng" dirty="0">
                <a:solidFill>
                  <a:srgbClr val="8F1919"/>
                </a:solidFill>
              </a:rPr>
              <a:t>Sommaire:</a:t>
            </a:r>
          </a:p>
        </p:txBody>
      </p:sp>
      <p:sp>
        <p:nvSpPr>
          <p:cNvPr id="7" name="ZoneTexte 6"/>
          <p:cNvSpPr txBox="1"/>
          <p:nvPr/>
        </p:nvSpPr>
        <p:spPr>
          <a:xfrm>
            <a:off x="600298" y="1421278"/>
            <a:ext cx="10294718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>
                <a:solidFill>
                  <a:schemeClr val="bg1"/>
                </a:solidFill>
              </a:rPr>
              <a:t>1. Analyse du besoin…………………………………………………………………………………………1</a:t>
            </a:r>
          </a:p>
          <a:p>
            <a:r>
              <a:rPr lang="fr-FR" sz="1600" dirty="0">
                <a:solidFill>
                  <a:schemeClr val="bg1"/>
                </a:solidFill>
              </a:rPr>
              <a:t>2. Spécifications fonctionnelles…………………………………………………...……………………….7</a:t>
            </a:r>
          </a:p>
          <a:p>
            <a:r>
              <a:rPr lang="fr-FR" sz="1600" dirty="0">
                <a:solidFill>
                  <a:schemeClr val="bg1"/>
                </a:solidFill>
              </a:rPr>
              <a:t>3. Maquettage………………………………………………………………………………………...………11</a:t>
            </a:r>
          </a:p>
          <a:p>
            <a:r>
              <a:rPr lang="fr-FR" sz="1600" dirty="0">
                <a:solidFill>
                  <a:schemeClr val="bg1"/>
                </a:solidFill>
              </a:rPr>
              <a:t>3. Conception de la BDD………………………………………………………………….………………...23</a:t>
            </a:r>
          </a:p>
          <a:p>
            <a:r>
              <a:rPr lang="fr-FR" sz="1600" dirty="0">
                <a:solidFill>
                  <a:schemeClr val="bg1"/>
                </a:solidFill>
              </a:rPr>
              <a:t>4. Outils techniques...……………………………………………………………………..………….………24</a:t>
            </a:r>
          </a:p>
          <a:p>
            <a:r>
              <a:rPr lang="fr-FR" sz="1600" dirty="0">
                <a:solidFill>
                  <a:schemeClr val="bg1"/>
                </a:solidFill>
              </a:rPr>
              <a:t>5. Fonctionnalité front ..……………………………………………………………...……..………….……25</a:t>
            </a:r>
          </a:p>
          <a:p>
            <a:r>
              <a:rPr lang="fr-FR" sz="1600" dirty="0">
                <a:solidFill>
                  <a:schemeClr val="bg1"/>
                </a:solidFill>
              </a:rPr>
              <a:t>6. Fonctionnalité back ..…………………………………………………………………………...………..28</a:t>
            </a:r>
          </a:p>
          <a:p>
            <a:r>
              <a:rPr lang="fr-FR" sz="1600" dirty="0">
                <a:solidFill>
                  <a:schemeClr val="bg1"/>
                </a:solidFill>
              </a:rPr>
              <a:t>7. Remerciements ..…………………………………………………………………………..….…………..31</a:t>
            </a:r>
          </a:p>
          <a:p>
            <a:r>
              <a:rPr lang="fr-FR" sz="1400" dirty="0">
                <a:solidFill>
                  <a:schemeClr val="bg1"/>
                </a:solidFill>
              </a:rPr>
              <a:t>	</a:t>
            </a:r>
          </a:p>
          <a:p>
            <a:endParaRPr lang="fr-FR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58383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57BA7665-741A-7068-6C9C-499DA6E224C0}"/>
              </a:ext>
            </a:extLst>
          </p:cNvPr>
          <p:cNvSpPr txBox="1"/>
          <p:nvPr/>
        </p:nvSpPr>
        <p:spPr>
          <a:xfrm>
            <a:off x="499730" y="547576"/>
            <a:ext cx="14088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u="sng" dirty="0">
                <a:solidFill>
                  <a:srgbClr val="8F1919"/>
                </a:solidFill>
              </a:rPr>
              <a:t>Style </a:t>
            </a:r>
            <a:r>
              <a:rPr lang="fr-FR" sz="2000" b="1" u="sng" dirty="0" err="1">
                <a:solidFill>
                  <a:srgbClr val="8F1919"/>
                </a:solidFill>
              </a:rPr>
              <a:t>Title</a:t>
            </a:r>
            <a:r>
              <a:rPr lang="fr-FR" sz="2000" b="1" u="sng" dirty="0">
                <a:solidFill>
                  <a:srgbClr val="8F1919"/>
                </a:solidFill>
              </a:rPr>
              <a:t>: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B0316501-3225-594A-9B5D-54B52C36FB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0428" y="1495425"/>
            <a:ext cx="6645459" cy="4415804"/>
          </a:xfrm>
          <a:prstGeom prst="rect">
            <a:avLst/>
          </a:prstGeom>
        </p:spPr>
      </p:pic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17</a:t>
            </a:r>
          </a:p>
        </p:txBody>
      </p:sp>
    </p:spTree>
    <p:extLst>
      <p:ext uri="{BB962C8B-B14F-4D97-AF65-F5344CB8AC3E}">
        <p14:creationId xmlns:p14="http://schemas.microsoft.com/office/powerpoint/2010/main" val="33166987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EA95159E-14B9-EA51-E760-8AD76EF08961}"/>
              </a:ext>
            </a:extLst>
          </p:cNvPr>
          <p:cNvSpPr txBox="1"/>
          <p:nvPr/>
        </p:nvSpPr>
        <p:spPr>
          <a:xfrm>
            <a:off x="744279" y="616688"/>
            <a:ext cx="23285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u="sng" dirty="0" err="1">
                <a:solidFill>
                  <a:srgbClr val="8F1919"/>
                </a:solidFill>
              </a:rPr>
              <a:t>Mockup</a:t>
            </a:r>
            <a:r>
              <a:rPr lang="fr-FR" sz="2000" b="1" u="sng" dirty="0">
                <a:solidFill>
                  <a:srgbClr val="8F1919"/>
                </a:solidFill>
              </a:rPr>
              <a:t>: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25C5AA37-CE1D-D6DB-BC20-65A55B8508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8519" y="515549"/>
            <a:ext cx="6733309" cy="5826902"/>
          </a:xfrm>
          <a:prstGeom prst="rect">
            <a:avLst/>
          </a:prstGeom>
        </p:spPr>
      </p:pic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10270614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EA95159E-14B9-EA51-E760-8AD76EF08961}"/>
              </a:ext>
            </a:extLst>
          </p:cNvPr>
          <p:cNvSpPr txBox="1"/>
          <p:nvPr/>
        </p:nvSpPr>
        <p:spPr>
          <a:xfrm>
            <a:off x="744279" y="616688"/>
            <a:ext cx="23285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u="sng" dirty="0" err="1">
                <a:solidFill>
                  <a:srgbClr val="8F1919"/>
                </a:solidFill>
              </a:rPr>
              <a:t>Mockup</a:t>
            </a:r>
            <a:r>
              <a:rPr lang="fr-FR" sz="2000" b="1" u="sng" dirty="0">
                <a:solidFill>
                  <a:srgbClr val="8F1919"/>
                </a:solidFill>
              </a:rPr>
              <a:t>: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19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E6EFCAB7-5C57-7874-3F1B-AC96B82F06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4523" y="361522"/>
            <a:ext cx="3962953" cy="6134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39925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75116E3-1E11-48D0-4771-1936623D3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20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D7F9055F-E2C3-9997-A54A-D8E004579CC9}"/>
              </a:ext>
            </a:extLst>
          </p:cNvPr>
          <p:cNvSpPr txBox="1"/>
          <p:nvPr/>
        </p:nvSpPr>
        <p:spPr>
          <a:xfrm>
            <a:off x="480951" y="1181595"/>
            <a:ext cx="959108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800" dirty="0">
                <a:solidFill>
                  <a:schemeClr val="bg1"/>
                </a:solidFill>
              </a:rPr>
              <a:t>3. Conception de la BDD:</a:t>
            </a:r>
          </a:p>
          <a:p>
            <a:r>
              <a:rPr lang="fr-FR" sz="1800" dirty="0">
                <a:solidFill>
                  <a:schemeClr val="bg1"/>
                </a:solidFill>
              </a:rPr>
              <a:t>	a. MCD………………………………………………………………………..……………….21</a:t>
            </a:r>
          </a:p>
          <a:p>
            <a:r>
              <a:rPr lang="fr-FR" sz="1800" dirty="0">
                <a:solidFill>
                  <a:schemeClr val="bg1"/>
                </a:solidFill>
              </a:rPr>
              <a:t>	b. MLD………………………………………………………………………………………….22</a:t>
            </a:r>
          </a:p>
          <a:p>
            <a:r>
              <a:rPr lang="fr-FR" dirty="0">
                <a:solidFill>
                  <a:schemeClr val="bg1"/>
                </a:solidFill>
              </a:rPr>
              <a:t>	c. SQL…………………………………………………………………………………………..23</a:t>
            </a:r>
            <a:endParaRPr lang="fr-FR" sz="1800" dirty="0">
              <a:solidFill>
                <a:schemeClr val="bg1"/>
              </a:solidFill>
            </a:endParaRP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005212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21</a:t>
            </a:r>
          </a:p>
        </p:txBody>
      </p:sp>
      <p:sp>
        <p:nvSpPr>
          <p:cNvPr id="6" name="ZoneTexte 5"/>
          <p:cNvSpPr txBox="1"/>
          <p:nvPr/>
        </p:nvSpPr>
        <p:spPr>
          <a:xfrm>
            <a:off x="1064029" y="207818"/>
            <a:ext cx="41231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u="sng" dirty="0">
                <a:solidFill>
                  <a:srgbClr val="8F1919"/>
                </a:solidFill>
              </a:rPr>
              <a:t>MCD:</a:t>
            </a:r>
            <a:r>
              <a:rPr lang="fr-FR" dirty="0">
                <a:solidFill>
                  <a:srgbClr val="8F1919"/>
                </a:solidFill>
              </a:rPr>
              <a:t>  </a:t>
            </a:r>
            <a:r>
              <a:rPr lang="fr-FR" dirty="0">
                <a:solidFill>
                  <a:schemeClr val="bg1"/>
                </a:solidFill>
              </a:rPr>
              <a:t>(modèle conceptuel des données)</a:t>
            </a:r>
            <a:endParaRPr lang="fr-FR" b="1" u="sng" dirty="0">
              <a:solidFill>
                <a:srgbClr val="8F1919"/>
              </a:solidFill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BEFFC883-0285-505F-76C1-E2E7A01317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0469" y="1823813"/>
            <a:ext cx="5811061" cy="3210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4905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22</a:t>
            </a:r>
          </a:p>
        </p:txBody>
      </p:sp>
      <p:sp>
        <p:nvSpPr>
          <p:cNvPr id="6" name="ZoneTexte 5"/>
          <p:cNvSpPr txBox="1"/>
          <p:nvPr/>
        </p:nvSpPr>
        <p:spPr>
          <a:xfrm>
            <a:off x="1064029" y="207818"/>
            <a:ext cx="41231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u="sng" dirty="0">
                <a:solidFill>
                  <a:srgbClr val="8F1919"/>
                </a:solidFill>
              </a:rPr>
              <a:t>MLD:</a:t>
            </a:r>
            <a:r>
              <a:rPr lang="fr-FR" dirty="0">
                <a:solidFill>
                  <a:srgbClr val="8F1919"/>
                </a:solidFill>
              </a:rPr>
              <a:t>  </a:t>
            </a:r>
            <a:r>
              <a:rPr lang="fr-FR" dirty="0">
                <a:solidFill>
                  <a:schemeClr val="bg1"/>
                </a:solidFill>
              </a:rPr>
              <a:t>(modèle logique des données)</a:t>
            </a:r>
          </a:p>
          <a:p>
            <a:endParaRPr lang="fr-FR" b="1" u="sng" dirty="0">
              <a:solidFill>
                <a:srgbClr val="8F1919"/>
              </a:solidFill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EC488AC1-50B9-DC7C-46BD-96DD7A4980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8101" y="1728550"/>
            <a:ext cx="5715798" cy="340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5446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796EA7EB-19A8-7888-826C-42B44EF06283}"/>
              </a:ext>
            </a:extLst>
          </p:cNvPr>
          <p:cNvSpPr txBox="1"/>
          <p:nvPr/>
        </p:nvSpPr>
        <p:spPr>
          <a:xfrm>
            <a:off x="512123" y="311129"/>
            <a:ext cx="61068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1" u="sng" dirty="0">
                <a:solidFill>
                  <a:srgbClr val="8F1919"/>
                </a:solidFill>
              </a:rPr>
              <a:t>SQL:</a:t>
            </a:r>
            <a:r>
              <a:rPr lang="fr-FR" dirty="0">
                <a:solidFill>
                  <a:srgbClr val="8F1919"/>
                </a:solidFill>
              </a:rPr>
              <a:t>  </a:t>
            </a:r>
            <a:r>
              <a:rPr lang="fr-FR" dirty="0">
                <a:solidFill>
                  <a:schemeClr val="bg1"/>
                </a:solidFill>
              </a:rPr>
              <a:t>(</a:t>
            </a:r>
            <a:r>
              <a:rPr lang="fr-FR" dirty="0" err="1">
                <a:solidFill>
                  <a:schemeClr val="bg1"/>
                </a:solidFill>
              </a:rPr>
              <a:t>Structured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dirty="0" err="1">
                <a:solidFill>
                  <a:schemeClr val="bg1"/>
                </a:solidFill>
              </a:rPr>
              <a:t>Query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dirty="0" err="1">
                <a:solidFill>
                  <a:schemeClr val="bg1"/>
                </a:solidFill>
              </a:rPr>
              <a:t>Language</a:t>
            </a:r>
            <a:r>
              <a:rPr lang="fr-FR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8B127FD-31F4-2A08-F75A-4AAB89A6A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9460" y="5913437"/>
            <a:ext cx="1142245" cy="669925"/>
          </a:xfrm>
        </p:spPr>
        <p:txBody>
          <a:bodyPr/>
          <a:lstStyle/>
          <a:p>
            <a:r>
              <a:rPr lang="en-US" dirty="0"/>
              <a:t>23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13B30151-9CEB-8681-5717-C3C95F1CCA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486" y="1354118"/>
            <a:ext cx="4731173" cy="3091134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804D81FB-7A91-18FE-D492-C5168F206B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53276" y="357852"/>
            <a:ext cx="6295238" cy="557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2598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6CA7CD19-5F0D-1EAD-ABBE-BB1CFE1D9594}"/>
              </a:ext>
            </a:extLst>
          </p:cNvPr>
          <p:cNvSpPr txBox="1"/>
          <p:nvPr/>
        </p:nvSpPr>
        <p:spPr>
          <a:xfrm>
            <a:off x="1284788" y="461701"/>
            <a:ext cx="102088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u="sng" dirty="0">
                <a:solidFill>
                  <a:srgbClr val="8F1919"/>
                </a:solidFill>
              </a:rPr>
              <a:t>Outils techniques:</a:t>
            </a:r>
          </a:p>
          <a:p>
            <a:endParaRPr lang="fr-FR" b="1" u="sng" dirty="0">
              <a:solidFill>
                <a:srgbClr val="8F1919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>
                <a:solidFill>
                  <a:schemeClr val="bg1"/>
                </a:solidFill>
              </a:rPr>
              <a:t>Utilisation des  langages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24</a:t>
            </a: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7543" y="1846696"/>
            <a:ext cx="1152525" cy="1152525"/>
          </a:xfrm>
          <a:prstGeom prst="rect">
            <a:avLst/>
          </a:prstGeom>
        </p:spPr>
      </p:pic>
      <p:sp>
        <p:nvSpPr>
          <p:cNvPr id="10" name="ZoneTexte 9"/>
          <p:cNvSpPr txBox="1"/>
          <p:nvPr/>
        </p:nvSpPr>
        <p:spPr>
          <a:xfrm>
            <a:off x="6389223" y="923366"/>
            <a:ext cx="38746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-</a:t>
            </a:r>
            <a:r>
              <a:rPr lang="fr-FR" dirty="0"/>
              <a:t> </a:t>
            </a:r>
            <a:r>
              <a:rPr lang="fr-FR" dirty="0">
                <a:solidFill>
                  <a:schemeClr val="bg1"/>
                </a:solidFill>
              </a:rPr>
              <a:t>Utilisation d’un </a:t>
            </a:r>
            <a:r>
              <a:rPr lang="fr-FR" dirty="0" err="1">
                <a:solidFill>
                  <a:schemeClr val="bg1"/>
                </a:solidFill>
              </a:rPr>
              <a:t>framework</a:t>
            </a:r>
            <a:r>
              <a:rPr lang="fr-FR" dirty="0">
                <a:solidFill>
                  <a:schemeClr val="bg1"/>
                </a:solidFill>
              </a:rPr>
              <a:t> (splide) </a:t>
            </a:r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BA89E5BB-7B4F-914F-06BF-C68BB99D2B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9484" y="1130269"/>
            <a:ext cx="3876675" cy="325755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5D237C3A-0235-489A-5536-6FA35C2EF8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45005" y="3652087"/>
            <a:ext cx="988317" cy="1127299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C375A8B4-A156-6A0F-80E4-C8DE84569750}"/>
              </a:ext>
            </a:extLst>
          </p:cNvPr>
          <p:cNvSpPr txBox="1"/>
          <p:nvPr/>
        </p:nvSpPr>
        <p:spPr>
          <a:xfrm>
            <a:off x="6391958" y="3793402"/>
            <a:ext cx="3213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- Outils base de données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783E8B0A-B8F4-B744-6AE4-E8DF7CF1DEA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6000" y="4276530"/>
            <a:ext cx="1207533" cy="1337235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2640FE8F-431C-710D-EDA2-56F533188FA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06901" y="4495250"/>
            <a:ext cx="1680461" cy="923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59232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47A50AC8-1AD1-7E31-B9CE-943E885052FC}"/>
              </a:ext>
            </a:extLst>
          </p:cNvPr>
          <p:cNvSpPr txBox="1"/>
          <p:nvPr/>
        </p:nvSpPr>
        <p:spPr>
          <a:xfrm>
            <a:off x="960699" y="682906"/>
            <a:ext cx="98384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u="sng" dirty="0">
                <a:solidFill>
                  <a:srgbClr val="8F1919"/>
                </a:solidFill>
              </a:rPr>
              <a:t>Fonctionnalité front:</a:t>
            </a:r>
          </a:p>
          <a:p>
            <a:endParaRPr lang="fr-FR" b="1" u="sng" dirty="0">
              <a:solidFill>
                <a:srgbClr val="8F1919"/>
              </a:solidFill>
            </a:endParaRPr>
          </a:p>
          <a:p>
            <a:r>
              <a:rPr lang="fr-FR" b="1" dirty="0">
                <a:solidFill>
                  <a:schemeClr val="bg1"/>
                </a:solidFill>
              </a:rPr>
              <a:t>Full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b="1" dirty="0">
                <a:solidFill>
                  <a:schemeClr val="bg1"/>
                </a:solidFill>
              </a:rPr>
              <a:t>screen dernière peinture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25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9468B739-A25F-8A87-6A47-C979C78E4A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198" y="2568488"/>
            <a:ext cx="5210134" cy="2686345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C0BF0CFF-A7D7-A545-9DD4-193274CFEB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2878" y="2568488"/>
            <a:ext cx="4941812" cy="2756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32594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26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B0F26B3D-0A88-D14F-14CD-2CD447E61D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516" y="3114225"/>
            <a:ext cx="8192642" cy="371504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C01D1E82-5D4D-6A0A-775F-3447579D6F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515" y="4054540"/>
            <a:ext cx="8192643" cy="2229161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70374873-F6C2-F9D3-6263-B9F865761C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7516" y="3454381"/>
            <a:ext cx="8192642" cy="600159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A2BFC540-6B4A-C396-583D-420650061C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1047" y="643539"/>
            <a:ext cx="8129111" cy="1665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5905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>
            <a:extLst>
              <a:ext uri="{FF2B5EF4-FFF2-40B4-BE49-F238E27FC236}">
                <a16:creationId xmlns:a16="http://schemas.microsoft.com/office/drawing/2014/main" id="{DEA8EFC4-5871-35B1-32CC-2E30D0CAA191}"/>
              </a:ext>
            </a:extLst>
          </p:cNvPr>
          <p:cNvSpPr txBox="1"/>
          <p:nvPr/>
        </p:nvSpPr>
        <p:spPr>
          <a:xfrm>
            <a:off x="1145969" y="760021"/>
            <a:ext cx="988027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dirty="0">
                <a:solidFill>
                  <a:schemeClr val="bg1"/>
                </a:solidFill>
              </a:rPr>
              <a:t>1. Analyse du besoin :</a:t>
            </a:r>
          </a:p>
          <a:p>
            <a:r>
              <a:rPr lang="fr-FR" sz="1800" dirty="0">
                <a:solidFill>
                  <a:schemeClr val="bg1"/>
                </a:solidFill>
              </a:rPr>
              <a:t>	a. Présentation de l’entreprise ……………………………………………………………..1</a:t>
            </a:r>
          </a:p>
          <a:p>
            <a:r>
              <a:rPr lang="fr-FR" sz="1800" dirty="0">
                <a:solidFill>
                  <a:schemeClr val="bg1"/>
                </a:solidFill>
              </a:rPr>
              <a:t>	b. Intervenant principaux …………………………………………………………………...1</a:t>
            </a:r>
          </a:p>
          <a:p>
            <a:r>
              <a:rPr lang="fr-FR" sz="1800" dirty="0">
                <a:solidFill>
                  <a:schemeClr val="bg1"/>
                </a:solidFill>
              </a:rPr>
              <a:t>	c. Objectif du site ……………………………………………………………………………..2</a:t>
            </a:r>
          </a:p>
          <a:p>
            <a:r>
              <a:rPr lang="fr-FR" sz="1800" dirty="0">
                <a:solidFill>
                  <a:schemeClr val="bg1"/>
                </a:solidFill>
              </a:rPr>
              <a:t>	d. Les cibles ……………………………………………………………………………............2</a:t>
            </a:r>
          </a:p>
          <a:p>
            <a:r>
              <a:rPr lang="fr-FR" sz="1800" dirty="0">
                <a:solidFill>
                  <a:schemeClr val="bg1"/>
                </a:solidFill>
              </a:rPr>
              <a:t>	e. Le SWOT ………………………………………………………………...…………………...3</a:t>
            </a:r>
          </a:p>
          <a:p>
            <a:r>
              <a:rPr lang="fr-FR" sz="1800" dirty="0">
                <a:solidFill>
                  <a:schemeClr val="bg1"/>
                </a:solidFill>
              </a:rPr>
              <a:t>	 f. Les Besoins………………………………………………………………………………...…4</a:t>
            </a:r>
          </a:p>
          <a:p>
            <a:r>
              <a:rPr lang="fr-FR" sz="1800" dirty="0">
                <a:solidFill>
                  <a:schemeClr val="bg1"/>
                </a:solidFill>
              </a:rPr>
              <a:t>	g. Les contraintes techniques ………………………………………………………...…....5</a:t>
            </a:r>
          </a:p>
          <a:p>
            <a:r>
              <a:rPr lang="fr-FR" sz="1800" dirty="0">
                <a:solidFill>
                  <a:schemeClr val="bg1"/>
                </a:solidFill>
              </a:rPr>
              <a:t>	h. Les contraintes légales ……………………………………………………………………5</a:t>
            </a:r>
          </a:p>
          <a:p>
            <a:r>
              <a:rPr lang="fr-FR" sz="1800" dirty="0">
                <a:solidFill>
                  <a:schemeClr val="bg1"/>
                </a:solidFill>
              </a:rPr>
              <a:t>	 i. Sites exemples……………………………………………………………………………….6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7523509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A95D460-EF0B-1BC3-BB12-B9A3FB79B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27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A106DAB2-927D-82FB-0863-EF1BE6910F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8012" y="220393"/>
            <a:ext cx="5314254" cy="6417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6539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61C14FD-C72C-3279-7546-A6AE309D88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28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AF0163BA-EE55-8152-CE2E-13F69351F4AB}"/>
              </a:ext>
            </a:extLst>
          </p:cNvPr>
          <p:cNvSpPr txBox="1"/>
          <p:nvPr/>
        </p:nvSpPr>
        <p:spPr>
          <a:xfrm>
            <a:off x="960699" y="682906"/>
            <a:ext cx="98384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u="sng" dirty="0">
                <a:solidFill>
                  <a:srgbClr val="8F1919"/>
                </a:solidFill>
              </a:rPr>
              <a:t>Fonctionnalité back:</a:t>
            </a:r>
          </a:p>
          <a:p>
            <a:endParaRPr lang="fr-FR" b="1" u="sng" dirty="0">
              <a:solidFill>
                <a:srgbClr val="8F1919"/>
              </a:solidFill>
            </a:endParaRPr>
          </a:p>
          <a:p>
            <a:r>
              <a:rPr lang="fr-FR" b="1" dirty="0">
                <a:solidFill>
                  <a:schemeClr val="bg1"/>
                </a:solidFill>
              </a:rPr>
              <a:t>Suppression d’un tableau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66C3EE66-D0D8-FB85-7410-E6023BB8E3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5147" y="2202710"/>
            <a:ext cx="6315956" cy="3629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53602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C95C963-2FBF-19CA-5CCE-BD497D3C4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29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5ED567E9-71F4-1690-4C99-313AB16E8A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041" y="315157"/>
            <a:ext cx="11244404" cy="1610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07176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9AA40A0-4806-9A17-3CAB-4BF94E0487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30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6EDA0D2A-44A0-EAB6-6BD2-15D421914F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5648" y="390839"/>
            <a:ext cx="5462917" cy="5187636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35C6E8E8-FA91-D872-6E52-1E5AD04C60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328" y="144855"/>
            <a:ext cx="5462917" cy="6508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27532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209249B-AB26-E703-4BF8-BDB15EA80F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8602" y="2003961"/>
            <a:ext cx="9053554" cy="2431473"/>
          </a:xfrm>
        </p:spPr>
        <p:txBody>
          <a:bodyPr/>
          <a:lstStyle/>
          <a:p>
            <a:pPr marL="0" indent="0">
              <a:buNone/>
            </a:pPr>
            <a:r>
              <a:rPr lang="fr-FR" b="1" u="sng" dirty="0">
                <a:solidFill>
                  <a:srgbClr val="751515"/>
                </a:solidFill>
              </a:rPr>
              <a:t>Remerciements:</a:t>
            </a:r>
          </a:p>
          <a:p>
            <a:pPr lvl="1"/>
            <a:r>
              <a:rPr lang="fr-FR" dirty="0"/>
              <a:t>A Mr. Soulier pour sa confiance et sa patience.</a:t>
            </a:r>
          </a:p>
          <a:p>
            <a:pPr lvl="1"/>
            <a:r>
              <a:rPr lang="fr-FR" dirty="0"/>
              <a:t>A l’ADRAR pour m’avoir accueillie.</a:t>
            </a:r>
          </a:p>
          <a:p>
            <a:pPr lvl="1"/>
            <a:r>
              <a:rPr lang="fr-FR" dirty="0"/>
              <a:t>A Mr Rodrigues pour avoir supporté toutes mes questions.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31</a:t>
            </a:r>
          </a:p>
        </p:txBody>
      </p:sp>
    </p:spTree>
    <p:extLst>
      <p:ext uri="{BB962C8B-B14F-4D97-AF65-F5344CB8AC3E}">
        <p14:creationId xmlns:p14="http://schemas.microsoft.com/office/powerpoint/2010/main" val="36904279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56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DDE59F9-2186-3922-B135-0813426D0D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685800"/>
            <a:ext cx="11050587" cy="6029696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fr-FR" sz="4200" b="1" u="sng" dirty="0">
                <a:solidFill>
                  <a:srgbClr val="8F1919"/>
                </a:solidFill>
              </a:rPr>
              <a:t>Présentation de l’entreprise :</a:t>
            </a:r>
          </a:p>
          <a:p>
            <a:pPr marL="0" indent="0">
              <a:buNone/>
            </a:pPr>
            <a:r>
              <a:rPr lang="fr-FR" sz="4200" dirty="0"/>
              <a:t>	- Créée au mois d’avril 2022.</a:t>
            </a:r>
          </a:p>
          <a:p>
            <a:pPr marL="0" indent="0">
              <a:buNone/>
            </a:pPr>
            <a:r>
              <a:rPr lang="fr-FR" sz="4200" dirty="0"/>
              <a:t>	- Activité principale : la création d’œuvres artistiques.</a:t>
            </a:r>
          </a:p>
          <a:p>
            <a:pPr marL="0" indent="0">
              <a:buNone/>
            </a:pPr>
            <a:r>
              <a:rPr lang="fr-FR" sz="4200" dirty="0"/>
              <a:t>	- services et produits vendus : Des tableaux et proposition de cours de 	           	  peinture.</a:t>
            </a:r>
          </a:p>
          <a:p>
            <a:pPr marL="0" indent="0">
              <a:buNone/>
            </a:pPr>
            <a:r>
              <a:rPr lang="fr-FR" sz="4200" dirty="0"/>
              <a:t>	- 2 salariés.</a:t>
            </a:r>
          </a:p>
          <a:p>
            <a:pPr marL="0" indent="0">
              <a:buNone/>
            </a:pPr>
            <a:r>
              <a:rPr lang="fr-FR" sz="4200" dirty="0"/>
              <a:t>	- Les axes de développement : La création d’une galerie d’art.</a:t>
            </a:r>
          </a:p>
          <a:p>
            <a:pPr marL="0" indent="0">
              <a:buNone/>
            </a:pPr>
            <a:r>
              <a:rPr lang="fr-FR" sz="4200" dirty="0"/>
              <a:t>	- Concurrents : Les Associations de peintures et les autres galeries.</a:t>
            </a:r>
          </a:p>
          <a:p>
            <a:endParaRPr lang="fr-FR" sz="4200" dirty="0"/>
          </a:p>
          <a:p>
            <a:pPr marL="0" indent="0">
              <a:buNone/>
            </a:pPr>
            <a:r>
              <a:rPr lang="fr-FR" sz="4200" b="1" u="sng" dirty="0">
                <a:solidFill>
                  <a:srgbClr val="8F1919"/>
                </a:solidFill>
              </a:rPr>
              <a:t>Intervenant principaux:</a:t>
            </a:r>
          </a:p>
          <a:p>
            <a:pPr marL="0" indent="0">
              <a:buNone/>
            </a:pPr>
            <a:r>
              <a:rPr lang="fr-FR" sz="4200" dirty="0"/>
              <a:t>	Mr Patrick Souliers.</a:t>
            </a:r>
          </a:p>
          <a:p>
            <a:pPr marL="0" indent="0">
              <a:buNone/>
            </a:pPr>
            <a:r>
              <a:rPr lang="fr-FR" sz="4200" dirty="0"/>
              <a:t>	PDG</a:t>
            </a:r>
          </a:p>
          <a:p>
            <a:pPr marL="0" indent="0">
              <a:buNone/>
            </a:pPr>
            <a:r>
              <a:rPr lang="fr-FR" sz="4200" dirty="0"/>
              <a:t>	Téléphone : 06 74 07 32 67</a:t>
            </a:r>
          </a:p>
          <a:p>
            <a:pPr marL="0" indent="0">
              <a:buNone/>
            </a:pPr>
            <a:r>
              <a:rPr lang="fr-FR" sz="4200" dirty="0"/>
              <a:t>	email : lepeintrepassionne@gmail.com</a:t>
            </a:r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310062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4A61551-1A6D-04D0-AAAA-66A31A17AE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0"/>
            <a:ext cx="8534400" cy="3615267"/>
          </a:xfrm>
        </p:spPr>
        <p:txBody>
          <a:bodyPr/>
          <a:lstStyle/>
          <a:p>
            <a:pPr marL="0" indent="0">
              <a:buNone/>
            </a:pPr>
            <a:r>
              <a:rPr lang="fr-FR" b="1" u="sng" dirty="0">
                <a:solidFill>
                  <a:srgbClr val="8F1919"/>
                </a:solidFill>
              </a:rPr>
              <a:t>Objectif du site :</a:t>
            </a:r>
          </a:p>
          <a:p>
            <a:pPr marL="0" indent="0">
              <a:buNone/>
            </a:pPr>
            <a:r>
              <a:rPr lang="fr-FR" dirty="0"/>
              <a:t>	- Avoir une plus grande visibilité.</a:t>
            </a:r>
          </a:p>
          <a:p>
            <a:pPr marL="0" indent="0">
              <a:buNone/>
            </a:pPr>
            <a:r>
              <a:rPr lang="fr-FR" dirty="0"/>
              <a:t>	- Mettre en contact artiste et clients potentiels.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b="1" u="sng" dirty="0">
                <a:solidFill>
                  <a:srgbClr val="751515"/>
                </a:solidFill>
              </a:rPr>
              <a:t>Les cibles :</a:t>
            </a:r>
          </a:p>
          <a:p>
            <a:pPr marL="0" indent="0">
              <a:buNone/>
            </a:pPr>
            <a:r>
              <a:rPr lang="fr-FR" dirty="0"/>
              <a:t>	- Toutes les personnes qui s’intéressent à la peinture.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112BA736-F620-4898-8F22-AB41C11718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7507" y="3328058"/>
            <a:ext cx="1431356" cy="3429001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75EFE073-DB3C-45A0-66C5-757EC85D4C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8457" y="3328058"/>
            <a:ext cx="1431356" cy="3429001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8F040BB7-ACC7-0DBB-2D29-ADB52AA611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9097" y="3328058"/>
            <a:ext cx="1372518" cy="3429001"/>
          </a:xfrm>
          <a:prstGeom prst="rect">
            <a:avLst/>
          </a:prstGeom>
        </p:spPr>
      </p:pic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8521625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8908DB1-CA55-CD0D-E7F2-701CA6A9B6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3F65EC15-BD93-EAD6-2E6F-108D736574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2509" y="662628"/>
            <a:ext cx="10824615" cy="5532744"/>
          </a:xfr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1589E724-FCD5-AB0E-6921-F7CA85046940}"/>
              </a:ext>
            </a:extLst>
          </p:cNvPr>
          <p:cNvSpPr txBox="1"/>
          <p:nvPr/>
        </p:nvSpPr>
        <p:spPr>
          <a:xfrm>
            <a:off x="871827" y="3990020"/>
            <a:ext cx="24657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751515"/>
                </a:solidFill>
              </a:rPr>
              <a:t>Créations de qualités.</a:t>
            </a:r>
          </a:p>
          <a:p>
            <a:endParaRPr lang="fr-FR" dirty="0">
              <a:solidFill>
                <a:srgbClr val="751515"/>
              </a:solidFill>
            </a:endParaRPr>
          </a:p>
          <a:p>
            <a:r>
              <a:rPr lang="fr-FR" dirty="0">
                <a:solidFill>
                  <a:srgbClr val="751515"/>
                </a:solidFill>
              </a:rPr>
              <a:t>Sens du relationnel.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A8D2EBA3-93E8-0461-5989-2AB5BFE86279}"/>
              </a:ext>
            </a:extLst>
          </p:cNvPr>
          <p:cNvSpPr txBox="1"/>
          <p:nvPr/>
        </p:nvSpPr>
        <p:spPr>
          <a:xfrm>
            <a:off x="3430576" y="3998025"/>
            <a:ext cx="25666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751515"/>
                </a:solidFill>
              </a:rPr>
              <a:t>Manque de visibilités.</a:t>
            </a:r>
          </a:p>
          <a:p>
            <a:endParaRPr lang="fr-FR" dirty="0">
              <a:solidFill>
                <a:srgbClr val="751515"/>
              </a:solidFill>
            </a:endParaRPr>
          </a:p>
          <a:p>
            <a:r>
              <a:rPr lang="fr-FR" dirty="0">
                <a:solidFill>
                  <a:srgbClr val="751515"/>
                </a:solidFill>
              </a:rPr>
              <a:t>Un seul style de peinture.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640C6172-77A3-A4C5-0754-455797D81E38}"/>
              </a:ext>
            </a:extLst>
          </p:cNvPr>
          <p:cNvSpPr txBox="1"/>
          <p:nvPr/>
        </p:nvSpPr>
        <p:spPr>
          <a:xfrm>
            <a:off x="6358172" y="4025667"/>
            <a:ext cx="23963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751515"/>
                </a:solidFill>
              </a:rPr>
              <a:t>Région qui fait la part belle aux artistiques.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6A13F609-954A-71F5-9473-8FEAB88C39F1}"/>
              </a:ext>
            </a:extLst>
          </p:cNvPr>
          <p:cNvSpPr txBox="1"/>
          <p:nvPr/>
        </p:nvSpPr>
        <p:spPr>
          <a:xfrm>
            <a:off x="9282214" y="3610169"/>
            <a:ext cx="231491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>
              <a:solidFill>
                <a:srgbClr val="751515"/>
              </a:solidFill>
            </a:endParaRPr>
          </a:p>
          <a:p>
            <a:r>
              <a:rPr lang="fr-FR" dirty="0">
                <a:solidFill>
                  <a:srgbClr val="751515"/>
                </a:solidFill>
              </a:rPr>
              <a:t>De nombreux concurrents.</a:t>
            </a:r>
          </a:p>
          <a:p>
            <a:endParaRPr lang="fr-FR" dirty="0">
              <a:solidFill>
                <a:srgbClr val="751515"/>
              </a:solidFill>
            </a:endParaRPr>
          </a:p>
          <a:p>
            <a:r>
              <a:rPr lang="fr-FR" dirty="0">
                <a:solidFill>
                  <a:srgbClr val="751515"/>
                </a:solidFill>
              </a:rPr>
              <a:t>Perte du pouvoir d’achat.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6621286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590736F-5B47-A1FD-002D-3878E229EC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329" y="117318"/>
            <a:ext cx="8534400" cy="3615267"/>
          </a:xfrm>
        </p:spPr>
        <p:txBody>
          <a:bodyPr/>
          <a:lstStyle/>
          <a:p>
            <a:pPr marL="0" indent="0">
              <a:buNone/>
            </a:pPr>
            <a:r>
              <a:rPr lang="fr-FR" b="1" u="sng" dirty="0">
                <a:solidFill>
                  <a:srgbClr val="751515"/>
                </a:solidFill>
              </a:rPr>
              <a:t>Les besoins:</a:t>
            </a:r>
          </a:p>
          <a:p>
            <a:pPr marL="457200" lvl="1" indent="0">
              <a:buNone/>
            </a:pPr>
            <a:r>
              <a:rPr lang="fr-FR" dirty="0"/>
              <a:t>- Utilisation de Facebook pour l’instant.</a:t>
            </a:r>
          </a:p>
          <a:p>
            <a:pPr marL="457200" lvl="1" indent="0">
              <a:buNone/>
            </a:pPr>
            <a:r>
              <a:rPr lang="fr-FR" dirty="0"/>
              <a:t>- Création d’un site type galerie de 3 pages: accueil, galerie, contact. </a:t>
            </a:r>
          </a:p>
          <a:p>
            <a:pPr marL="457200" lvl="1" indent="0">
              <a:buNone/>
            </a:pPr>
            <a:r>
              <a:rPr lang="fr-FR" dirty="0"/>
              <a:t>- Sans Payments, pas de boutique.</a:t>
            </a:r>
          </a:p>
          <a:p>
            <a:pPr marL="457200" lvl="1" indent="0">
              <a:buNone/>
            </a:pPr>
            <a:r>
              <a:rPr lang="fr-FR" dirty="0"/>
              <a:t>- pas de multilingue pour le moment.</a:t>
            </a:r>
          </a:p>
          <a:p>
            <a:pPr marL="457200" lvl="1" indent="0">
              <a:buNone/>
            </a:pPr>
            <a:r>
              <a:rPr lang="fr-FR" dirty="0"/>
              <a:t>- le site doit pouvoir être utilisé sur smartphone.</a:t>
            </a:r>
          </a:p>
          <a:p>
            <a:pPr marL="457200" lvl="1" indent="0">
              <a:buNone/>
            </a:pPr>
            <a:r>
              <a:rPr lang="fr-FR" dirty="0"/>
              <a:t>- mise en place de commentaires.</a:t>
            </a:r>
          </a:p>
          <a:p>
            <a:pPr lvl="1"/>
            <a:endParaRPr lang="fr-FR" dirty="0"/>
          </a:p>
        </p:txBody>
      </p:sp>
      <p:grpSp>
        <p:nvGrpSpPr>
          <p:cNvPr id="2" name="Groupe 1">
            <a:extLst>
              <a:ext uri="{FF2B5EF4-FFF2-40B4-BE49-F238E27FC236}">
                <a16:creationId xmlns:a16="http://schemas.microsoft.com/office/drawing/2014/main" id="{F2AA259E-0216-8617-6653-DCBD2A531A64}"/>
              </a:ext>
            </a:extLst>
          </p:cNvPr>
          <p:cNvGrpSpPr/>
          <p:nvPr/>
        </p:nvGrpSpPr>
        <p:grpSpPr>
          <a:xfrm>
            <a:off x="3353413" y="3871084"/>
            <a:ext cx="5383858" cy="2371106"/>
            <a:chOff x="3353413" y="3871084"/>
            <a:chExt cx="5383858" cy="2371106"/>
          </a:xfrm>
        </p:grpSpPr>
        <p:grpSp>
          <p:nvGrpSpPr>
            <p:cNvPr id="18" name="Groupe 17">
              <a:extLst>
                <a:ext uri="{FF2B5EF4-FFF2-40B4-BE49-F238E27FC236}">
                  <a16:creationId xmlns:a16="http://schemas.microsoft.com/office/drawing/2014/main" id="{22AECB13-E3F0-645F-067C-7BF9DFEC2068}"/>
                </a:ext>
              </a:extLst>
            </p:cNvPr>
            <p:cNvGrpSpPr/>
            <p:nvPr/>
          </p:nvGrpSpPr>
          <p:grpSpPr>
            <a:xfrm>
              <a:off x="3353413" y="3871084"/>
              <a:ext cx="4568641" cy="2371106"/>
              <a:chOff x="684212" y="4114800"/>
              <a:chExt cx="4568641" cy="2371106"/>
            </a:xfrm>
          </p:grpSpPr>
          <p:sp>
            <p:nvSpPr>
              <p:cNvPr id="4" name="Ellipse 3">
                <a:extLst>
                  <a:ext uri="{FF2B5EF4-FFF2-40B4-BE49-F238E27FC236}">
                    <a16:creationId xmlns:a16="http://schemas.microsoft.com/office/drawing/2014/main" id="{A04CAAF7-BCB3-E57F-F9EE-B7A82F382C87}"/>
                  </a:ext>
                </a:extLst>
              </p:cNvPr>
              <p:cNvSpPr/>
              <p:nvPr/>
            </p:nvSpPr>
            <p:spPr>
              <a:xfrm>
                <a:off x="684212" y="4114800"/>
                <a:ext cx="1572100" cy="659081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sz="1600" dirty="0">
                    <a:solidFill>
                      <a:srgbClr val="751515"/>
                    </a:solidFill>
                  </a:rPr>
                  <a:t>utilisateur</a:t>
                </a:r>
              </a:p>
            </p:txBody>
          </p:sp>
          <p:sp>
            <p:nvSpPr>
              <p:cNvPr id="7" name="Ellipse 6">
                <a:extLst>
                  <a:ext uri="{FF2B5EF4-FFF2-40B4-BE49-F238E27FC236}">
                    <a16:creationId xmlns:a16="http://schemas.microsoft.com/office/drawing/2014/main" id="{6ECCEA1E-4866-6DF3-A533-F40A9A75F3C6}"/>
                  </a:ext>
                </a:extLst>
              </p:cNvPr>
              <p:cNvSpPr/>
              <p:nvPr/>
            </p:nvSpPr>
            <p:spPr>
              <a:xfrm>
                <a:off x="3680753" y="4127665"/>
                <a:ext cx="1572100" cy="659081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8" name="Ellipse 7">
                <a:extLst>
                  <a:ext uri="{FF2B5EF4-FFF2-40B4-BE49-F238E27FC236}">
                    <a16:creationId xmlns:a16="http://schemas.microsoft.com/office/drawing/2014/main" id="{FBB5C5F5-0972-9D07-F90C-0F9F98AAE31C}"/>
                  </a:ext>
                </a:extLst>
              </p:cNvPr>
              <p:cNvSpPr/>
              <p:nvPr/>
            </p:nvSpPr>
            <p:spPr>
              <a:xfrm>
                <a:off x="2036020" y="5021283"/>
                <a:ext cx="1572100" cy="659081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9" name="Organigramme : Terminateur 8">
                <a:extLst>
                  <a:ext uri="{FF2B5EF4-FFF2-40B4-BE49-F238E27FC236}">
                    <a16:creationId xmlns:a16="http://schemas.microsoft.com/office/drawing/2014/main" id="{CC83AE3F-FB84-2CDC-6343-12AED17BF5CF}"/>
                  </a:ext>
                </a:extLst>
              </p:cNvPr>
              <p:cNvSpPr/>
              <p:nvPr/>
            </p:nvSpPr>
            <p:spPr>
              <a:xfrm>
                <a:off x="1876301" y="5993080"/>
                <a:ext cx="2020486" cy="492826"/>
              </a:xfrm>
              <a:prstGeom prst="flowChartTerminator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4" name="ZoneTexte 13">
                <a:extLst>
                  <a:ext uri="{FF2B5EF4-FFF2-40B4-BE49-F238E27FC236}">
                    <a16:creationId xmlns:a16="http://schemas.microsoft.com/office/drawing/2014/main" id="{5BC6BA37-D4BC-FDA3-077F-C30AF2F85E76}"/>
                  </a:ext>
                </a:extLst>
              </p:cNvPr>
              <p:cNvSpPr txBox="1"/>
              <p:nvPr/>
            </p:nvSpPr>
            <p:spPr>
              <a:xfrm>
                <a:off x="2352995" y="5241747"/>
                <a:ext cx="211380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rgbClr val="751515"/>
                    </a:solidFill>
                  </a:rPr>
                  <a:t>Site internet</a:t>
                </a:r>
              </a:p>
            </p:txBody>
          </p:sp>
          <p:sp>
            <p:nvSpPr>
              <p:cNvPr id="16" name="ZoneTexte 15">
                <a:extLst>
                  <a:ext uri="{FF2B5EF4-FFF2-40B4-BE49-F238E27FC236}">
                    <a16:creationId xmlns:a16="http://schemas.microsoft.com/office/drawing/2014/main" id="{B30C8A59-DB3D-8126-CD45-A808EFD7B80E}"/>
                  </a:ext>
                </a:extLst>
              </p:cNvPr>
              <p:cNvSpPr txBox="1"/>
              <p:nvPr/>
            </p:nvSpPr>
            <p:spPr>
              <a:xfrm>
                <a:off x="2448688" y="6088778"/>
                <a:ext cx="246413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1200" dirty="0">
                    <a:solidFill>
                      <a:srgbClr val="751515"/>
                    </a:solidFill>
                  </a:rPr>
                  <a:t>Découvrir</a:t>
                </a:r>
              </a:p>
            </p:txBody>
          </p:sp>
        </p:grpSp>
        <p:sp>
          <p:nvSpPr>
            <p:cNvPr id="15" name="ZoneTexte 14">
              <a:extLst>
                <a:ext uri="{FF2B5EF4-FFF2-40B4-BE49-F238E27FC236}">
                  <a16:creationId xmlns:a16="http://schemas.microsoft.com/office/drawing/2014/main" id="{59B0855F-15E4-91F6-49B0-2C3682EC5764}"/>
                </a:ext>
              </a:extLst>
            </p:cNvPr>
            <p:cNvSpPr txBox="1"/>
            <p:nvPr/>
          </p:nvSpPr>
          <p:spPr>
            <a:xfrm>
              <a:off x="6688777" y="4166306"/>
              <a:ext cx="204849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 dirty="0">
                  <a:solidFill>
                    <a:srgbClr val="751515"/>
                  </a:solidFill>
                </a:rPr>
                <a:t>Tableaux</a:t>
              </a:r>
            </a:p>
          </p:txBody>
        </p:sp>
        <p:sp>
          <p:nvSpPr>
            <p:cNvPr id="11" name="Arc 10">
              <a:extLst>
                <a:ext uri="{FF2B5EF4-FFF2-40B4-BE49-F238E27FC236}">
                  <a16:creationId xmlns:a16="http://schemas.microsoft.com/office/drawing/2014/main" id="{AC1F743A-835E-2134-74F2-2C58CFFA500C}"/>
                </a:ext>
              </a:extLst>
            </p:cNvPr>
            <p:cNvSpPr/>
            <p:nvPr/>
          </p:nvSpPr>
          <p:spPr>
            <a:xfrm rot="10800000">
              <a:off x="4526952" y="4075609"/>
              <a:ext cx="2221565" cy="792000"/>
            </a:xfrm>
            <a:prstGeom prst="arc">
              <a:avLst>
                <a:gd name="adj1" fmla="val 10723134"/>
                <a:gd name="adj2" fmla="val 0"/>
              </a:avLst>
            </a:prstGeom>
            <a:ln w="19050">
              <a:solidFill>
                <a:schemeClr val="bg1">
                  <a:alpha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7" name="Triangle isocèle 16">
              <a:extLst>
                <a:ext uri="{FF2B5EF4-FFF2-40B4-BE49-F238E27FC236}">
                  <a16:creationId xmlns:a16="http://schemas.microsoft.com/office/drawing/2014/main" id="{123EE1A4-71F5-F431-94E4-63BD5EB97FAB}"/>
                </a:ext>
              </a:extLst>
            </p:cNvPr>
            <p:cNvSpPr/>
            <p:nvPr/>
          </p:nvSpPr>
          <p:spPr>
            <a:xfrm rot="1602194">
              <a:off x="6678229" y="4417814"/>
              <a:ext cx="140576" cy="151577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9" name="Arc 18">
              <a:extLst>
                <a:ext uri="{FF2B5EF4-FFF2-40B4-BE49-F238E27FC236}">
                  <a16:creationId xmlns:a16="http://schemas.microsoft.com/office/drawing/2014/main" id="{E6AC596C-2A4D-7BFE-C911-7C1016D256CB}"/>
                </a:ext>
              </a:extLst>
            </p:cNvPr>
            <p:cNvSpPr/>
            <p:nvPr/>
          </p:nvSpPr>
          <p:spPr>
            <a:xfrm rot="2982496">
              <a:off x="5238449" y="4382331"/>
              <a:ext cx="1083378" cy="1899987"/>
            </a:xfrm>
            <a:prstGeom prst="arc">
              <a:avLst/>
            </a:prstGeom>
            <a:noFill/>
            <a:ln w="25400">
              <a:solidFill>
                <a:schemeClr val="bg1">
                  <a:alpha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0" name="Triangle isocèle 19">
              <a:extLst>
                <a:ext uri="{FF2B5EF4-FFF2-40B4-BE49-F238E27FC236}">
                  <a16:creationId xmlns:a16="http://schemas.microsoft.com/office/drawing/2014/main" id="{231A63F3-7C05-DA28-D1BE-4B83DB3C1B93}"/>
                </a:ext>
              </a:extLst>
            </p:cNvPr>
            <p:cNvSpPr/>
            <p:nvPr/>
          </p:nvSpPr>
          <p:spPr>
            <a:xfrm rot="13768093">
              <a:off x="6042603" y="5697511"/>
              <a:ext cx="106791" cy="126815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8283210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C547E21B-BCB9-D52B-C5AB-7AC538003AD4}"/>
              </a:ext>
            </a:extLst>
          </p:cNvPr>
          <p:cNvSpPr txBox="1"/>
          <p:nvPr/>
        </p:nvSpPr>
        <p:spPr>
          <a:xfrm>
            <a:off x="1050966" y="1211743"/>
            <a:ext cx="942900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u="sng" dirty="0">
                <a:solidFill>
                  <a:srgbClr val="751515"/>
                </a:solidFill>
              </a:rPr>
              <a:t>Les contraintes techniques:</a:t>
            </a:r>
          </a:p>
          <a:p>
            <a:pPr lvl="1"/>
            <a:r>
              <a:rPr lang="fr-FR" dirty="0"/>
              <a:t>- Présence d’un carrousel pour visionner les tableaux.</a:t>
            </a:r>
          </a:p>
          <a:p>
            <a:pPr lvl="1"/>
            <a:r>
              <a:rPr lang="fr-FR" dirty="0"/>
              <a:t>- Développer une base de données pour les commentaires et les tableaux.</a:t>
            </a:r>
          </a:p>
          <a:p>
            <a:pPr lvl="1"/>
            <a:r>
              <a:rPr lang="fr-FR" dirty="0"/>
              <a:t>- Utilisation du HTML/CSS, JavaScript, PHP, MySQL.</a:t>
            </a:r>
          </a:p>
          <a:p>
            <a:pPr lvl="1"/>
            <a:r>
              <a:rPr lang="fr-FR" dirty="0"/>
              <a:t>- Assurer la maintenance, l’hébergement du site.</a:t>
            </a:r>
          </a:p>
          <a:p>
            <a:pPr lvl="1"/>
            <a:r>
              <a:rPr lang="fr-FR" dirty="0"/>
              <a:t>- Petite formation pour l’ajout des tableaux.</a:t>
            </a:r>
          </a:p>
          <a:p>
            <a:endParaRPr lang="fr-FR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57C6970D-45B3-E42A-42FC-07A833CD706F}"/>
              </a:ext>
            </a:extLst>
          </p:cNvPr>
          <p:cNvSpPr txBox="1"/>
          <p:nvPr/>
        </p:nvSpPr>
        <p:spPr>
          <a:xfrm>
            <a:off x="1050966" y="3614932"/>
            <a:ext cx="96190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u="sng" dirty="0">
                <a:solidFill>
                  <a:srgbClr val="751515"/>
                </a:solidFill>
              </a:rPr>
              <a:t>Les contraintes légales:</a:t>
            </a:r>
          </a:p>
          <a:p>
            <a:endParaRPr lang="fr-FR" b="1" u="sng" dirty="0">
              <a:solidFill>
                <a:srgbClr val="751515"/>
              </a:solidFill>
            </a:endParaRPr>
          </a:p>
          <a:p>
            <a:r>
              <a:rPr lang="fr-FR" dirty="0"/>
              <a:t>	- Propriétaire du site Mr Soulier.</a:t>
            </a:r>
          </a:p>
          <a:p>
            <a:r>
              <a:rPr lang="fr-FR" dirty="0"/>
              <a:t>		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2796764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6C74CC0-09F7-DCA3-28E2-6B6EF2A5D4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713" y="-944033"/>
            <a:ext cx="8534400" cy="3615267"/>
          </a:xfrm>
        </p:spPr>
        <p:txBody>
          <a:bodyPr/>
          <a:lstStyle/>
          <a:p>
            <a:pPr marL="0" indent="0">
              <a:buNone/>
            </a:pPr>
            <a:r>
              <a:rPr lang="fr-FR" b="1" u="sng" dirty="0">
                <a:solidFill>
                  <a:srgbClr val="751515"/>
                </a:solidFill>
              </a:rPr>
              <a:t>Site exemple: </a:t>
            </a:r>
          </a:p>
          <a:p>
            <a:pPr marL="0" indent="0">
              <a:buNone/>
            </a:pPr>
            <a:r>
              <a:rPr lang="fr-FR" dirty="0"/>
              <a:t>			    - </a:t>
            </a:r>
            <a:r>
              <a:rPr lang="fr-FR" dirty="0">
                <a:hlinkClick r:id="rId2"/>
              </a:rPr>
              <a:t>https://jcocheril.wixsite.com/jacquescocheril</a:t>
            </a:r>
            <a:endParaRPr lang="fr-FR" dirty="0"/>
          </a:p>
          <a:p>
            <a:pPr marL="0" indent="0">
              <a:buNone/>
            </a:pPr>
            <a:r>
              <a:rPr lang="fr-FR" dirty="0"/>
              <a:t>			    - http://www.joannaflatau-leblog.com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80EE0126-9534-3082-E0E5-1E5692A5F5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9110" y="2054121"/>
            <a:ext cx="2968536" cy="3360715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34F6DB7B-F8E2-424A-A393-5A62181BC9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5164" y="2095995"/>
            <a:ext cx="3019774" cy="3360716"/>
          </a:xfrm>
          <a:prstGeom prst="rect">
            <a:avLst/>
          </a:prstGeom>
        </p:spPr>
      </p:pic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651569058"/>
      </p:ext>
    </p:extLst>
  </p:cSld>
  <p:clrMapOvr>
    <a:masterClrMapping/>
  </p:clrMapOvr>
</p:sld>
</file>

<file path=ppt/theme/theme1.xml><?xml version="1.0" encoding="utf-8"?>
<a:theme xmlns:a="http://schemas.openxmlformats.org/drawingml/2006/main" name="Secteur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0</TotalTime>
  <Words>1111</Words>
  <Application>Microsoft Office PowerPoint</Application>
  <PresentationFormat>Grand écran</PresentationFormat>
  <Paragraphs>213</Paragraphs>
  <Slides>34</Slides>
  <Notes>13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34</vt:i4>
      </vt:variant>
    </vt:vector>
  </HeadingPairs>
  <TitlesOfParts>
    <vt:vector size="39" baseType="lpstr">
      <vt:lpstr>Brushed</vt:lpstr>
      <vt:lpstr>Calibri</vt:lpstr>
      <vt:lpstr>Century Gothic</vt:lpstr>
      <vt:lpstr>Wingdings 3</vt:lpstr>
      <vt:lpstr>Secteur</vt:lpstr>
      <vt:lpstr>L’artiste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L’artiste</dc:title>
  <dc:creator>pierrot gilles</dc:creator>
  <cp:lastModifiedBy>Gilles Pierrot</cp:lastModifiedBy>
  <cp:revision>87</cp:revision>
  <dcterms:created xsi:type="dcterms:W3CDTF">2022-12-23T08:07:04Z</dcterms:created>
  <dcterms:modified xsi:type="dcterms:W3CDTF">2023-06-19T11:32:34Z</dcterms:modified>
</cp:coreProperties>
</file>

<file path=docProps/thumbnail.jpeg>
</file>